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56" r:id="rId2"/>
    <p:sldId id="257" r:id="rId3"/>
    <p:sldId id="258" r:id="rId4"/>
    <p:sldId id="259" r:id="rId5"/>
    <p:sldId id="260" r:id="rId6"/>
    <p:sldId id="261" r:id="rId7"/>
    <p:sldId id="262" r:id="rId8"/>
    <p:sldId id="264" r:id="rId9"/>
    <p:sldId id="265" r:id="rId10"/>
    <p:sldId id="275" r:id="rId11"/>
    <p:sldId id="278" r:id="rId12"/>
    <p:sldId id="279" r:id="rId13"/>
    <p:sldId id="280" r:id="rId14"/>
    <p:sldId id="281" r:id="rId15"/>
    <p:sldId id="282" r:id="rId16"/>
    <p:sldId id="283" r:id="rId17"/>
    <p:sldId id="266" r:id="rId18"/>
    <p:sldId id="267" r:id="rId19"/>
    <p:sldId id="268" r:id="rId20"/>
    <p:sldId id="269" r:id="rId21"/>
    <p:sldId id="276" r:id="rId22"/>
    <p:sldId id="277" r:id="rId23"/>
    <p:sldId id="270" r:id="rId24"/>
    <p:sldId id="271" r:id="rId25"/>
    <p:sldId id="272" r:id="rId26"/>
    <p:sldId id="273" r:id="rId27"/>
    <p:sldId id="274" r:id="rId28"/>
  </p:sldIdLst>
  <p:sldSz cx="9144000" cy="6858000" type="screen4x3"/>
  <p:notesSz cx="6797675" cy="987425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91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2" autoAdjust="0"/>
    <p:restoredTop sz="94675" autoAdjust="0"/>
  </p:normalViewPr>
  <p:slideViewPr>
    <p:cSldViewPr>
      <p:cViewPr>
        <p:scale>
          <a:sx n="114" d="100"/>
          <a:sy n="114" d="100"/>
        </p:scale>
        <p:origin x="-126"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2"/>
            <a:ext cx="2946400" cy="493713"/>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49688" y="2"/>
            <a:ext cx="2946400" cy="493713"/>
          </a:xfrm>
          <a:prstGeom prst="rect">
            <a:avLst/>
          </a:prstGeom>
        </p:spPr>
        <p:txBody>
          <a:bodyPr vert="horz" lIns="91440" tIns="45720" rIns="91440" bIns="45720" rtlCol="0"/>
          <a:lstStyle>
            <a:lvl1pPr algn="r">
              <a:defRPr sz="1200"/>
            </a:lvl1pPr>
          </a:lstStyle>
          <a:p>
            <a:fld id="{42248ABF-8C9D-4DA2-86FB-E3396FE7A28A}" type="datetimeFigureOut">
              <a:rPr lang="it-IT" smtClean="0"/>
              <a:pPr/>
              <a:t>20/02/2014</a:t>
            </a:fld>
            <a:endParaRPr lang="it-IT"/>
          </a:p>
        </p:txBody>
      </p:sp>
      <p:sp>
        <p:nvSpPr>
          <p:cNvPr id="4" name="Segnaposto piè di pagina 3"/>
          <p:cNvSpPr>
            <a:spLocks noGrp="1"/>
          </p:cNvSpPr>
          <p:nvPr>
            <p:ph type="ftr" sz="quarter" idx="2"/>
          </p:nvPr>
        </p:nvSpPr>
        <p:spPr>
          <a:xfrm>
            <a:off x="0" y="9378952"/>
            <a:ext cx="2946400" cy="493713"/>
          </a:xfrm>
          <a:prstGeom prst="rect">
            <a:avLst/>
          </a:prstGeom>
        </p:spPr>
        <p:txBody>
          <a:bodyPr vert="horz" lIns="91440" tIns="45720" rIns="91440" bIns="45720" rtlCol="0" anchor="b"/>
          <a:lstStyle>
            <a:lvl1pPr algn="l">
              <a:defRPr sz="1200"/>
            </a:lvl1pPr>
          </a:lstStyle>
          <a:p>
            <a:r>
              <a:rPr lang="it-IT" smtClean="0"/>
              <a:t>EUGENIA SPINACI</a:t>
            </a:r>
            <a:endParaRPr lang="it-IT"/>
          </a:p>
        </p:txBody>
      </p:sp>
      <p:sp>
        <p:nvSpPr>
          <p:cNvPr id="5" name="Segnaposto numero diapositiva 4"/>
          <p:cNvSpPr>
            <a:spLocks noGrp="1"/>
          </p:cNvSpPr>
          <p:nvPr>
            <p:ph type="sldNum" sz="quarter" idx="3"/>
          </p:nvPr>
        </p:nvSpPr>
        <p:spPr>
          <a:xfrm>
            <a:off x="3849688" y="9378952"/>
            <a:ext cx="2946400" cy="493713"/>
          </a:xfrm>
          <a:prstGeom prst="rect">
            <a:avLst/>
          </a:prstGeom>
        </p:spPr>
        <p:txBody>
          <a:bodyPr vert="horz" lIns="91440" tIns="45720" rIns="91440" bIns="45720" rtlCol="0" anchor="b"/>
          <a:lstStyle>
            <a:lvl1pPr algn="r">
              <a:defRPr sz="1200"/>
            </a:lvl1pPr>
          </a:lstStyle>
          <a:p>
            <a:fld id="{F0CBB7AF-7080-4BAA-B19E-1F408E0F259D}" type="slidenum">
              <a:rPr lang="it-IT" smtClean="0"/>
              <a:pPr/>
              <a:t>‹N›</a:t>
            </a:fld>
            <a:endParaRPr lang="it-IT"/>
          </a:p>
        </p:txBody>
      </p:sp>
    </p:spTree>
    <p:extLst>
      <p:ext uri="{BB962C8B-B14F-4D97-AF65-F5344CB8AC3E}">
        <p14:creationId xmlns:p14="http://schemas.microsoft.com/office/powerpoint/2010/main" xmlns="" val="3582423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5" y="2"/>
            <a:ext cx="2945659" cy="493713"/>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50448" y="2"/>
            <a:ext cx="2945659" cy="493713"/>
          </a:xfrm>
          <a:prstGeom prst="rect">
            <a:avLst/>
          </a:prstGeom>
        </p:spPr>
        <p:txBody>
          <a:bodyPr vert="horz" lIns="91440" tIns="45720" rIns="91440" bIns="45720" rtlCol="0"/>
          <a:lstStyle>
            <a:lvl1pPr algn="r">
              <a:defRPr sz="1200"/>
            </a:lvl1pPr>
          </a:lstStyle>
          <a:p>
            <a:fld id="{A858C629-2FD5-45F0-A5B2-C7720C78EE57}" type="datetimeFigureOut">
              <a:rPr lang="it-IT" smtClean="0"/>
              <a:pPr/>
              <a:t>20/02/2014</a:t>
            </a:fld>
            <a:endParaRPr lang="it-IT"/>
          </a:p>
        </p:txBody>
      </p:sp>
      <p:sp>
        <p:nvSpPr>
          <p:cNvPr id="4" name="Segnaposto immagine diapositiva 3"/>
          <p:cNvSpPr>
            <a:spLocks noGrp="1" noRot="1" noChangeAspect="1"/>
          </p:cNvSpPr>
          <p:nvPr>
            <p:ph type="sldImg" idx="2"/>
          </p:nvPr>
        </p:nvSpPr>
        <p:spPr>
          <a:xfrm>
            <a:off x="930275" y="741363"/>
            <a:ext cx="4937125" cy="370205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768" y="4690269"/>
            <a:ext cx="5438140" cy="4443412"/>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5" y="9378823"/>
            <a:ext cx="2945659" cy="493713"/>
          </a:xfrm>
          <a:prstGeom prst="rect">
            <a:avLst/>
          </a:prstGeom>
        </p:spPr>
        <p:txBody>
          <a:bodyPr vert="horz" lIns="91440" tIns="45720" rIns="91440" bIns="45720" rtlCol="0" anchor="b"/>
          <a:lstStyle>
            <a:lvl1pPr algn="l">
              <a:defRPr sz="1200"/>
            </a:lvl1pPr>
          </a:lstStyle>
          <a:p>
            <a:r>
              <a:rPr lang="it-IT" smtClean="0"/>
              <a:t>EUGENIA SPINACI</a:t>
            </a:r>
            <a:endParaRPr lang="it-IT"/>
          </a:p>
        </p:txBody>
      </p:sp>
      <p:sp>
        <p:nvSpPr>
          <p:cNvPr id="7" name="Segnaposto numero diapositiva 6"/>
          <p:cNvSpPr>
            <a:spLocks noGrp="1"/>
          </p:cNvSpPr>
          <p:nvPr>
            <p:ph type="sldNum" sz="quarter" idx="5"/>
          </p:nvPr>
        </p:nvSpPr>
        <p:spPr>
          <a:xfrm>
            <a:off x="3850448" y="9378823"/>
            <a:ext cx="2945659" cy="493713"/>
          </a:xfrm>
          <a:prstGeom prst="rect">
            <a:avLst/>
          </a:prstGeom>
        </p:spPr>
        <p:txBody>
          <a:bodyPr vert="horz" lIns="91440" tIns="45720" rIns="91440" bIns="45720" rtlCol="0" anchor="b"/>
          <a:lstStyle>
            <a:lvl1pPr algn="r">
              <a:defRPr sz="1200"/>
            </a:lvl1pPr>
          </a:lstStyle>
          <a:p>
            <a:fld id="{60FA79BA-9E82-4AB3-83C9-6D00807D5712}" type="slidenum">
              <a:rPr lang="it-IT" smtClean="0"/>
              <a:pPr/>
              <a:t>‹N›</a:t>
            </a:fld>
            <a:endParaRPr lang="it-IT"/>
          </a:p>
        </p:txBody>
      </p:sp>
    </p:spTree>
    <p:extLst>
      <p:ext uri="{BB962C8B-B14F-4D97-AF65-F5344CB8AC3E}">
        <p14:creationId xmlns:p14="http://schemas.microsoft.com/office/powerpoint/2010/main" xmlns="" val="3579885581"/>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60FA79BA-9E82-4AB3-83C9-6D00807D5712}" type="slidenum">
              <a:rPr lang="it-IT" smtClean="0"/>
              <a:pPr/>
              <a:t>1</a:t>
            </a:fld>
            <a:endParaRPr lang="it-IT"/>
          </a:p>
        </p:txBody>
      </p:sp>
      <p:sp>
        <p:nvSpPr>
          <p:cNvPr id="5" name="Segnaposto piè di pagina 4"/>
          <p:cNvSpPr>
            <a:spLocks noGrp="1"/>
          </p:cNvSpPr>
          <p:nvPr>
            <p:ph type="ftr" sz="quarter" idx="11"/>
          </p:nvPr>
        </p:nvSpPr>
        <p:spPr/>
        <p:txBody>
          <a:bodyPr/>
          <a:lstStyle/>
          <a:p>
            <a:r>
              <a:rPr lang="it-IT" smtClean="0"/>
              <a:t>EUGENIA SPINACI</a:t>
            </a:r>
            <a:endParaRPr lang="it-IT"/>
          </a:p>
        </p:txBody>
      </p:sp>
    </p:spTree>
    <p:extLst>
      <p:ext uri="{BB962C8B-B14F-4D97-AF65-F5344CB8AC3E}">
        <p14:creationId xmlns:p14="http://schemas.microsoft.com/office/powerpoint/2010/main" xmlns="" val="239971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60FA79BA-9E82-4AB3-83C9-6D00807D5712}" type="slidenum">
              <a:rPr lang="it-IT" smtClean="0"/>
              <a:pPr/>
              <a:t>2</a:t>
            </a:fld>
            <a:endParaRPr lang="it-IT"/>
          </a:p>
        </p:txBody>
      </p:sp>
      <p:sp>
        <p:nvSpPr>
          <p:cNvPr id="5" name="Segnaposto piè di pagina 4"/>
          <p:cNvSpPr>
            <a:spLocks noGrp="1"/>
          </p:cNvSpPr>
          <p:nvPr>
            <p:ph type="ftr" sz="quarter" idx="11"/>
          </p:nvPr>
        </p:nvSpPr>
        <p:spPr/>
        <p:txBody>
          <a:bodyPr/>
          <a:lstStyle/>
          <a:p>
            <a:r>
              <a:rPr lang="it-IT" smtClean="0"/>
              <a:t>EUGENIA SPINACI</a:t>
            </a:r>
            <a:endParaRPr lang="it-IT"/>
          </a:p>
        </p:txBody>
      </p:sp>
    </p:spTree>
    <p:extLst>
      <p:ext uri="{BB962C8B-B14F-4D97-AF65-F5344CB8AC3E}">
        <p14:creationId xmlns:p14="http://schemas.microsoft.com/office/powerpoint/2010/main" xmlns="" val="1499314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01153616-C18B-42CC-A3BF-55EE7E1158ED}" type="datetime1">
              <a:rPr lang="it-IT" smtClean="0"/>
              <a:pPr/>
              <a:t>20/02/2014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CE3A47E-5740-41F7-8096-6C9D526C8D8C}" type="datetime1">
              <a:rPr lang="it-IT" smtClean="0"/>
              <a:pPr/>
              <a:t>20/02/2014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93413955-F176-4992-84A1-3752CE63928C}" type="datetime1">
              <a:rPr lang="it-IT" smtClean="0"/>
              <a:pPr/>
              <a:t>20/02/2014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D76F7ABA-CD89-45C1-905B-E8B985BF1C94}" type="datetime1">
              <a:rPr lang="it-IT" smtClean="0"/>
              <a:pPr/>
              <a:t>20/02/2014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CE723B4-34E2-4D0B-BECD-722967C16314}" type="datetime1">
              <a:rPr lang="it-IT" smtClean="0"/>
              <a:pPr/>
              <a:t>20/02/2014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040A59E8-556A-45E9-8F43-726C17C7011D}" type="datetime1">
              <a:rPr lang="it-IT" smtClean="0"/>
              <a:pPr/>
              <a:t>20/02/2014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1DDAB66-D080-4EE7-A12C-FD61FA97F236}" type="datetime1">
              <a:rPr lang="it-IT" smtClean="0"/>
              <a:pPr/>
              <a:t>20/02/2014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B5CAABE2-B67C-4C8A-A86C-41E0D1A920C9}" type="datetime1">
              <a:rPr lang="it-IT" smtClean="0"/>
              <a:pPr/>
              <a:t>20/02/2014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B47B6605-4B74-4771-BD0A-3E9BDC746FD3}" type="datetime1">
              <a:rPr lang="it-IT" smtClean="0"/>
              <a:pPr/>
              <a:t>20/02/2014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CC8AAE1A-3703-4BC2-8693-565B2449E654}" type="datetime1">
              <a:rPr lang="it-IT" smtClean="0"/>
              <a:pPr/>
              <a:t>20/02/2014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BF0E464-3415-48E8-A9C9-3359EF0FDB2D}" type="datetime1">
              <a:rPr lang="it-IT" smtClean="0"/>
              <a:pPr/>
              <a:t>20/02/2014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pPr/>
              <a:t>‹N›</a:t>
            </a:fld>
            <a:endParaRPr lang="it-IT"/>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1C42D3-12BD-4B0E-8EC5-1675CB872D6F}" type="datetime1">
              <a:rPr lang="it-IT" smtClean="0"/>
              <a:pPr/>
              <a:t>20/02/2014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A41E1B-4F70-4964-A407-84C68BE8251C}"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ir.miur.it/"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SIR@CINECA.IT" TargetMode="External"/><Relationship Id="rId4" Type="http://schemas.openxmlformats.org/officeDocument/2006/relationships/hyperlink" Target="mailto:SIR@MIUR.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endParaRPr lang="it-IT" dirty="0"/>
          </a:p>
        </p:txBody>
      </p:sp>
      <p:sp>
        <p:nvSpPr>
          <p:cNvPr id="3" name="Sottotitolo 2"/>
          <p:cNvSpPr>
            <a:spLocks noGrp="1"/>
          </p:cNvSpPr>
          <p:nvPr>
            <p:ph type="subTitle" idx="1"/>
          </p:nvPr>
        </p:nvSpPr>
        <p:spPr/>
        <p:txBody>
          <a:bodyPr/>
          <a:lstStyle/>
          <a:p>
            <a:endParaRPr lang="it-IT"/>
          </a:p>
        </p:txBody>
      </p:sp>
      <p:pic>
        <p:nvPicPr>
          <p:cNvPr id="2051" name="Picture 3" descr="C:\Users\spinacie\AppData\Local\Microsoft\Windows\Temporary Internet Files\Content.Outlook\BP37TIGL\logo_SIR_v2.PN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16262" b="16362"/>
          <a:stretch/>
        </p:blipFill>
        <p:spPr bwMode="auto">
          <a:xfrm>
            <a:off x="414337" y="692696"/>
            <a:ext cx="8315325" cy="490454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Segnaposto numero diapositiva 3"/>
          <p:cNvSpPr>
            <a:spLocks noGrp="1"/>
          </p:cNvSpPr>
          <p:nvPr>
            <p:ph type="sldNum" sz="quarter" idx="12"/>
          </p:nvPr>
        </p:nvSpPr>
        <p:spPr/>
        <p:txBody>
          <a:bodyPr/>
          <a:lstStyle/>
          <a:p>
            <a:fld id="{E7A41E1B-4F70-4964-A407-84C68BE8251C}" type="slidenum">
              <a:rPr lang="it-IT" smtClean="0"/>
              <a:pPr/>
              <a:t>1</a:t>
            </a:fld>
            <a:endParaRPr lang="it-IT"/>
          </a:p>
        </p:txBody>
      </p:sp>
      <p:sp>
        <p:nvSpPr>
          <p:cNvPr id="5" name="Segnaposto piè di pagina 4"/>
          <p:cNvSpPr>
            <a:spLocks noGrp="1"/>
          </p:cNvSpPr>
          <p:nvPr>
            <p:ph type="ftr" sz="quarter" idx="11"/>
          </p:nvPr>
        </p:nvSpPr>
        <p:spPr>
          <a:xfrm>
            <a:off x="251520" y="6381328"/>
            <a:ext cx="2895600" cy="365125"/>
          </a:xfrm>
        </p:spPr>
        <p:txBody>
          <a:bodyPr/>
          <a:lstStyle/>
          <a:p>
            <a:pPr algn="l"/>
            <a:r>
              <a:rPr lang="it-IT" sz="1000" b="1" dirty="0" smtClean="0"/>
              <a:t>EUGENIA SPINACI</a:t>
            </a:r>
            <a:endParaRPr lang="it-IT" sz="1000" b="1" dirty="0"/>
          </a:p>
        </p:txBody>
      </p:sp>
    </p:spTree>
    <p:extLst>
      <p:ext uri="{BB962C8B-B14F-4D97-AF65-F5344CB8AC3E}">
        <p14:creationId xmlns:p14="http://schemas.microsoft.com/office/powerpoint/2010/main" xmlns="" val="2999789982"/>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187624" y="836712"/>
            <a:ext cx="6552728" cy="576064"/>
          </a:xfrm>
          <a:solidFill>
            <a:schemeClr val="tx2">
              <a:lumMod val="20000"/>
              <a:lumOff val="80000"/>
            </a:schemeClr>
          </a:solidFill>
        </p:spPr>
        <p:txBody>
          <a:bodyPr>
            <a:normAutofit fontScale="90000"/>
          </a:bodyPr>
          <a:lstStyle/>
          <a:p>
            <a:r>
              <a:rPr lang="it-IT" sz="3200" b="1" dirty="0" smtClean="0">
                <a:solidFill>
                  <a:srgbClr val="00091A"/>
                </a:solidFill>
              </a:rPr>
              <a:t>OBIETTIVI</a:t>
            </a:r>
            <a:endParaRPr lang="it-IT" sz="3200" b="1" dirty="0">
              <a:solidFill>
                <a:srgbClr val="00091A"/>
              </a:solidFill>
            </a:endParaRPr>
          </a:p>
        </p:txBody>
      </p:sp>
      <p:sp>
        <p:nvSpPr>
          <p:cNvPr id="3" name="Sottotitolo 2"/>
          <p:cNvSpPr>
            <a:spLocks noGrp="1"/>
          </p:cNvSpPr>
          <p:nvPr>
            <p:ph type="subTitle" idx="1"/>
          </p:nvPr>
        </p:nvSpPr>
        <p:spPr>
          <a:xfrm>
            <a:off x="3635896" y="2636912"/>
            <a:ext cx="4968552" cy="3683441"/>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gradFill>
              <a:gsLst>
                <a:gs pos="0">
                  <a:srgbClr val="03D4A8"/>
                </a:gs>
                <a:gs pos="25000">
                  <a:srgbClr val="21D6E0"/>
                </a:gs>
                <a:gs pos="75000">
                  <a:srgbClr val="0087E6"/>
                </a:gs>
                <a:gs pos="100000">
                  <a:srgbClr val="005CBF"/>
                </a:gs>
              </a:gsLst>
              <a:lin ang="5400000" scaled="0"/>
            </a:gradFill>
          </a:ln>
        </p:spPr>
        <p:txBody>
          <a:bodyPr>
            <a:noAutofit/>
          </a:bodyPr>
          <a:lstStyle/>
          <a:p>
            <a:pPr marL="457200" indent="-457200" algn="just">
              <a:buFont typeface="Wingdings" panose="05000000000000000000" pitchFamily="2" charset="2"/>
              <a:buChar char="q"/>
            </a:pPr>
            <a:r>
              <a:rPr lang="it-IT" sz="1400" dirty="0" smtClean="0">
                <a:solidFill>
                  <a:srgbClr val="00091A"/>
                </a:solidFill>
              </a:rPr>
              <a:t>L’ALTA QUALITÀ SCIENTIFICA (UNICO CRITERIO DI VALUTAZIONE);</a:t>
            </a:r>
          </a:p>
          <a:p>
            <a:pPr marL="457200" lvl="0" indent="-457200" algn="just">
              <a:buFont typeface="Wingdings" panose="05000000000000000000" pitchFamily="2" charset="2"/>
              <a:buChar char="q"/>
            </a:pPr>
            <a:r>
              <a:rPr lang="it-IT" sz="1400" dirty="0" smtClean="0">
                <a:solidFill>
                  <a:srgbClr val="00091A"/>
                </a:solidFill>
              </a:rPr>
              <a:t>LA FINANZIABILITÀ DI PROGETTI RELATIVI A QUALSIASI  CAMPO DI RICERCA;</a:t>
            </a:r>
          </a:p>
          <a:p>
            <a:pPr marL="457200" lvl="0" indent="-457200" algn="just">
              <a:buFont typeface="Wingdings" panose="05000000000000000000" pitchFamily="2" charset="2"/>
              <a:buChar char="q"/>
            </a:pPr>
            <a:r>
              <a:rPr lang="it-IT" sz="1400" dirty="0" smtClean="0">
                <a:solidFill>
                  <a:srgbClr val="00091A"/>
                </a:solidFill>
              </a:rPr>
              <a:t>UN SUPPORTO FINANZIARIO ADEGUATO, IN GRADO DI ATTRARRE I MIGLIORI RICERCATORI;</a:t>
            </a:r>
          </a:p>
          <a:p>
            <a:pPr marL="457200" lvl="0" indent="-457200" algn="just">
              <a:buFont typeface="Wingdings" panose="05000000000000000000" pitchFamily="2" charset="2"/>
              <a:buChar char="q"/>
            </a:pPr>
            <a:r>
              <a:rPr lang="it-IT" sz="1400" dirty="0" smtClean="0">
                <a:solidFill>
                  <a:srgbClr val="00091A"/>
                </a:solidFill>
              </a:rPr>
              <a:t>L’ATTRATTIVITÀ DEL FINANZIAMENTO ANCHE NEI RIGUARDI DELL’ISTITUZIONE OSPITANTE, CON UN INCENTIVO DEL 10% DEL COSTO DEL PROGETTO DESTINATO ALLA STESSA ISTITUZIONE, NEL CASO IN CUI IL PI NON SIA GIÀ UN SUO DIPENDENTE A TEMPO INDETERMINATO;</a:t>
            </a:r>
          </a:p>
          <a:p>
            <a:pPr marL="457200" lvl="0" indent="-457200" algn="just">
              <a:buFont typeface="Wingdings" panose="05000000000000000000" pitchFamily="2" charset="2"/>
              <a:buChar char="q"/>
            </a:pPr>
            <a:r>
              <a:rPr lang="it-IT" sz="1400" dirty="0" smtClean="0">
                <a:solidFill>
                  <a:srgbClr val="00091A"/>
                </a:solidFill>
              </a:rPr>
              <a:t>LA GARANZIA DELL'INDIPENDENZA DEL PI, FORNITA DALL’ISTITUZIONE OSPITANTE,  SIA DAL PUNTO DI VISTA SCIENTIFICO (OFFERTA DI UN AMBIENTE DI RICERCA IDONEO PER REALIZZARE AUTONOMAMENTE IL PROGETTO) SIA DAL PUNTO DI VISTA AMMINISTRATIVO</a:t>
            </a:r>
            <a:endParaRPr lang="it-IT" sz="1400" dirty="0"/>
          </a:p>
        </p:txBody>
      </p:sp>
      <p:pic>
        <p:nvPicPr>
          <p:cNvPr id="1026" name="Picture 2" descr="2012-fine-mondo-"/>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5" name="Rettangolo 4"/>
          <p:cNvSpPr/>
          <p:nvPr/>
        </p:nvSpPr>
        <p:spPr>
          <a:xfrm>
            <a:off x="395537" y="4067780"/>
            <a:ext cx="2592288" cy="64633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gradFill>
              <a:gsLst>
                <a:gs pos="0">
                  <a:srgbClr val="03D4A8"/>
                </a:gs>
                <a:gs pos="25000">
                  <a:srgbClr val="21D6E0"/>
                </a:gs>
                <a:gs pos="75000">
                  <a:srgbClr val="0087E6"/>
                </a:gs>
                <a:gs pos="100000">
                  <a:srgbClr val="005CBF"/>
                </a:gs>
              </a:gsLst>
              <a:lin ang="5400000" scaled="0"/>
            </a:gradFill>
          </a:ln>
        </p:spPr>
        <p:txBody>
          <a:bodyPr wrap="square">
            <a:spAutoFit/>
          </a:bodyPr>
          <a:lstStyle/>
          <a:p>
            <a:pPr lvl="0">
              <a:spcBef>
                <a:spcPct val="20000"/>
              </a:spcBef>
            </a:pPr>
            <a:r>
              <a:rPr lang="it-IT" b="1" dirty="0" smtClean="0">
                <a:solidFill>
                  <a:srgbClr val="00091A"/>
                </a:solidFill>
              </a:rPr>
              <a:t>I PRINCIPI GUIDA DEL PROGRAMMA SIR SONO:</a:t>
            </a:r>
            <a:endParaRPr lang="it-IT" b="1" dirty="0">
              <a:solidFill>
                <a:srgbClr val="00091A"/>
              </a:solidFill>
            </a:endParaRPr>
          </a:p>
        </p:txBody>
      </p:sp>
      <p:sp>
        <p:nvSpPr>
          <p:cNvPr id="6" name="Rettangolo 5"/>
          <p:cNvSpPr/>
          <p:nvPr/>
        </p:nvSpPr>
        <p:spPr>
          <a:xfrm>
            <a:off x="236053" y="1628800"/>
            <a:ext cx="8368395" cy="923330"/>
          </a:xfrm>
          <a:prstGeom prst="rect">
            <a:avLst/>
          </a:prstGeom>
        </p:spPr>
        <p:txBody>
          <a:bodyPr wrap="square">
            <a:spAutoFit/>
          </a:bodyPr>
          <a:lstStyle/>
          <a:p>
            <a:pPr lvl="0" algn="just">
              <a:spcBef>
                <a:spcPct val="20000"/>
              </a:spcBef>
            </a:pPr>
            <a:r>
              <a:rPr lang="it-IT" b="1" dirty="0">
                <a:solidFill>
                  <a:srgbClr val="00091A"/>
                </a:solidFill>
              </a:rPr>
              <a:t>IL PROGRAMMA SIR (SCIENTIFIC INDEPENDENCE OF YOUNG RESEARCHERS) È DESTINATO A SOSTENERE I GIOVANI RICERCATORI NELLA FASE DI AVVIO DELLA PROPRIA ATTIVITÀ DI RICERCA INDIPENDENTE.</a:t>
            </a:r>
          </a:p>
        </p:txBody>
      </p:sp>
      <p:cxnSp>
        <p:nvCxnSpPr>
          <p:cNvPr id="8" name="Connettore 2 7"/>
          <p:cNvCxnSpPr/>
          <p:nvPr/>
        </p:nvCxnSpPr>
        <p:spPr>
          <a:xfrm flipV="1">
            <a:off x="2987824" y="4390945"/>
            <a:ext cx="648072" cy="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7" name="Segnaposto numero diapositiva 6"/>
          <p:cNvSpPr>
            <a:spLocks noGrp="1"/>
          </p:cNvSpPr>
          <p:nvPr>
            <p:ph type="sldNum" sz="quarter" idx="12"/>
          </p:nvPr>
        </p:nvSpPr>
        <p:spPr/>
        <p:txBody>
          <a:bodyPr/>
          <a:lstStyle/>
          <a:p>
            <a:fld id="{E7A41E1B-4F70-4964-A407-84C68BE8251C}" type="slidenum">
              <a:rPr lang="it-IT" smtClean="0"/>
              <a:pPr/>
              <a:t>2</a:t>
            </a:fld>
            <a:endParaRPr lang="it-IT" dirty="0"/>
          </a:p>
        </p:txBody>
      </p:sp>
      <p:sp>
        <p:nvSpPr>
          <p:cNvPr id="9" name="Segnaposto piè di pagina 8"/>
          <p:cNvSpPr>
            <a:spLocks noGrp="1"/>
          </p:cNvSpPr>
          <p:nvPr>
            <p:ph type="ftr" sz="quarter" idx="11"/>
          </p:nvPr>
        </p:nvSpPr>
        <p:spPr/>
        <p:txBody>
          <a:bodyPr/>
          <a:lstStyle/>
          <a:p>
            <a:endParaRPr lang="it-IT" dirty="0"/>
          </a:p>
        </p:txBody>
      </p:sp>
    </p:spTree>
    <p:extLst>
      <p:ext uri="{BB962C8B-B14F-4D97-AF65-F5344CB8AC3E}">
        <p14:creationId xmlns:p14="http://schemas.microsoft.com/office/powerpoint/2010/main" xmlns="" val="20397172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ppt_w</p:attrName>
                                        </p:attrNameLst>
                                      </p:cBhvr>
                                      <p:tavLst>
                                        <p:tav tm="0">
                                          <p:val>
                                            <p:fltVal val="0"/>
                                          </p:val>
                                        </p:tav>
                                        <p:tav tm="100000">
                                          <p:val>
                                            <p:strVal val="#ppt_w"/>
                                          </p:val>
                                        </p:tav>
                                      </p:tavLst>
                                    </p:anim>
                                    <p:anim calcmode="lin" valueType="num">
                                      <p:cBhvr>
                                        <p:cTn id="8" dur="750" fill="hold"/>
                                        <p:tgtEl>
                                          <p:spTgt spid="6"/>
                                        </p:tgtEl>
                                        <p:attrNameLst>
                                          <p:attrName>ppt_h</p:attrName>
                                        </p:attrNameLst>
                                      </p:cBhvr>
                                      <p:tavLst>
                                        <p:tav tm="0">
                                          <p:val>
                                            <p:fltVal val="0"/>
                                          </p:val>
                                        </p:tav>
                                        <p:tav tm="100000">
                                          <p:val>
                                            <p:strVal val="#ppt_h"/>
                                          </p:val>
                                        </p:tav>
                                      </p:tavLst>
                                    </p:anim>
                                    <p:anim calcmode="lin" valueType="num">
                                      <p:cBhvr>
                                        <p:cTn id="9" dur="750" fill="hold"/>
                                        <p:tgtEl>
                                          <p:spTgt spid="6"/>
                                        </p:tgtEl>
                                        <p:attrNameLst>
                                          <p:attrName>style.rotation</p:attrName>
                                        </p:attrNameLst>
                                      </p:cBhvr>
                                      <p:tavLst>
                                        <p:tav tm="0">
                                          <p:val>
                                            <p:fltVal val="90"/>
                                          </p:val>
                                        </p:tav>
                                        <p:tav tm="100000">
                                          <p:val>
                                            <p:fltVal val="0"/>
                                          </p:val>
                                        </p:tav>
                                      </p:tavLst>
                                    </p:anim>
                                    <p:animEffect transition="in" filter="fade">
                                      <p:cBhvr>
                                        <p:cTn id="10" dur="750"/>
                                        <p:tgtEl>
                                          <p:spTgt spid="6"/>
                                        </p:tgtEl>
                                      </p:cBhvr>
                                    </p:animEffect>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anim calcmode="lin" valueType="num">
                                      <p:cBhvr>
                                        <p:cTn id="15" dur="750" fill="hold"/>
                                        <p:tgtEl>
                                          <p:spTgt spid="5"/>
                                        </p:tgtEl>
                                        <p:attrNameLst>
                                          <p:attrName>ppt_x</p:attrName>
                                        </p:attrNameLst>
                                      </p:cBhvr>
                                      <p:tavLst>
                                        <p:tav tm="0">
                                          <p:val>
                                            <p:strVal val="#ppt_x"/>
                                          </p:val>
                                        </p:tav>
                                        <p:tav tm="100000">
                                          <p:val>
                                            <p:strVal val="#ppt_x"/>
                                          </p:val>
                                        </p:tav>
                                      </p:tavLst>
                                    </p:anim>
                                    <p:anim calcmode="lin" valueType="num">
                                      <p:cBhvr>
                                        <p:cTn id="16" dur="75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750"/>
                                        <p:tgtEl>
                                          <p:spTgt spid="8"/>
                                        </p:tgtEl>
                                      </p:cBhvr>
                                    </p:animEffect>
                                    <p:anim calcmode="lin" valueType="num">
                                      <p:cBhvr>
                                        <p:cTn id="21" dur="750" fill="hold"/>
                                        <p:tgtEl>
                                          <p:spTgt spid="8"/>
                                        </p:tgtEl>
                                        <p:attrNameLst>
                                          <p:attrName>ppt_x</p:attrName>
                                        </p:attrNameLst>
                                      </p:cBhvr>
                                      <p:tavLst>
                                        <p:tav tm="0">
                                          <p:val>
                                            <p:strVal val="#ppt_x"/>
                                          </p:val>
                                        </p:tav>
                                        <p:tav tm="100000">
                                          <p:val>
                                            <p:strVal val="#ppt_x"/>
                                          </p:val>
                                        </p:tav>
                                      </p:tavLst>
                                    </p:anim>
                                    <p:anim calcmode="lin" valueType="num">
                                      <p:cBhvr>
                                        <p:cTn id="22" dur="750" fill="hold"/>
                                        <p:tgtEl>
                                          <p:spTgt spid="8"/>
                                        </p:tgtEl>
                                        <p:attrNameLst>
                                          <p:attrName>ppt_y</p:attrName>
                                        </p:attrNameLst>
                                      </p:cBhvr>
                                      <p:tavLst>
                                        <p:tav tm="0">
                                          <p:val>
                                            <p:strVal val="#ppt_y+.1"/>
                                          </p:val>
                                        </p:tav>
                                        <p:tav tm="100000">
                                          <p:val>
                                            <p:strVal val="#ppt_y"/>
                                          </p:val>
                                        </p:tav>
                                      </p:tavLst>
                                    </p:anim>
                                  </p:childTnLst>
                                </p:cTn>
                              </p:par>
                            </p:childTnLst>
                          </p:cTn>
                        </p:par>
                        <p:par>
                          <p:cTn id="23" fill="hold">
                            <p:stCondLst>
                              <p:cond delay="2250"/>
                            </p:stCondLst>
                            <p:childTnLst>
                              <p:par>
                                <p:cTn id="24" presetID="42" presetClass="entr" presetSubtype="0" fill="hold" grpId="0" nodeType="afterEffect">
                                  <p:stCondLst>
                                    <p:cond delay="0"/>
                                  </p:stCondLst>
                                  <p:childTnLst>
                                    <p:set>
                                      <p:cBhvr>
                                        <p:cTn id="25" dur="1" fill="hold">
                                          <p:stCondLst>
                                            <p:cond delay="0"/>
                                          </p:stCondLst>
                                        </p:cTn>
                                        <p:tgtEl>
                                          <p:spTgt spid="3">
                                            <p:bg/>
                                          </p:spTgt>
                                        </p:tgtEl>
                                        <p:attrNameLst>
                                          <p:attrName>style.visibility</p:attrName>
                                        </p:attrNameLst>
                                      </p:cBhvr>
                                      <p:to>
                                        <p:strVal val="visible"/>
                                      </p:to>
                                    </p:set>
                                    <p:animEffect transition="in" filter="fade">
                                      <p:cBhvr>
                                        <p:cTn id="26" dur="750"/>
                                        <p:tgtEl>
                                          <p:spTgt spid="3">
                                            <p:bg/>
                                          </p:spTgt>
                                        </p:tgtEl>
                                      </p:cBhvr>
                                    </p:animEffect>
                                    <p:anim calcmode="lin" valueType="num">
                                      <p:cBhvr>
                                        <p:cTn id="27" dur="750" fill="hold"/>
                                        <p:tgtEl>
                                          <p:spTgt spid="3">
                                            <p:bg/>
                                          </p:spTgt>
                                        </p:tgtEl>
                                        <p:attrNameLst>
                                          <p:attrName>ppt_x</p:attrName>
                                        </p:attrNameLst>
                                      </p:cBhvr>
                                      <p:tavLst>
                                        <p:tav tm="0">
                                          <p:val>
                                            <p:strVal val="#ppt_x"/>
                                          </p:val>
                                        </p:tav>
                                        <p:tav tm="100000">
                                          <p:val>
                                            <p:strVal val="#ppt_x"/>
                                          </p:val>
                                        </p:tav>
                                      </p:tavLst>
                                    </p:anim>
                                    <p:anim calcmode="lin" valueType="num">
                                      <p:cBhvr>
                                        <p:cTn id="28" dur="750" fill="hold"/>
                                        <p:tgtEl>
                                          <p:spTgt spid="3">
                                            <p:bg/>
                                          </p:spTgt>
                                        </p:tgtEl>
                                        <p:attrNameLst>
                                          <p:attrName>ppt_y</p:attrName>
                                        </p:attrNameLst>
                                      </p:cBhvr>
                                      <p:tavLst>
                                        <p:tav tm="0">
                                          <p:val>
                                            <p:strVal val="#ppt_y+.1"/>
                                          </p:val>
                                        </p:tav>
                                        <p:tav tm="100000">
                                          <p:val>
                                            <p:strVal val="#ppt_y"/>
                                          </p:val>
                                        </p:tav>
                                      </p:tavLst>
                                    </p:anim>
                                  </p:childTnLst>
                                </p:cTn>
                              </p:par>
                            </p:childTnLst>
                          </p:cTn>
                        </p:par>
                        <p:par>
                          <p:cTn id="29" fill="hold">
                            <p:stCondLst>
                              <p:cond delay="3000"/>
                            </p:stCondLst>
                            <p:childTnLst>
                              <p:par>
                                <p:cTn id="30" presetID="42" presetClass="entr" presetSubtype="0" fill="hold" grpId="0" nodeType="after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750"/>
                                        <p:tgtEl>
                                          <p:spTgt spid="3">
                                            <p:txEl>
                                              <p:pRg st="0" end="0"/>
                                            </p:txEl>
                                          </p:spTgt>
                                        </p:tgtEl>
                                      </p:cBhvr>
                                    </p:animEffect>
                                    <p:anim calcmode="lin" valueType="num">
                                      <p:cBhvr>
                                        <p:cTn id="33"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4" dur="7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42" presetClass="entr" presetSubtype="0" fill="hold" grpId="0" nodeType="afterEffect">
                                  <p:stCondLst>
                                    <p:cond delay="0"/>
                                  </p:stCondLst>
                                  <p:childTnLst>
                                    <p:set>
                                      <p:cBhvr>
                                        <p:cTn id="37" dur="1" fill="hold">
                                          <p:stCondLst>
                                            <p:cond delay="0"/>
                                          </p:stCondLst>
                                        </p:cTn>
                                        <p:tgtEl>
                                          <p:spTgt spid="3">
                                            <p:txEl>
                                              <p:pRg st="1" end="1"/>
                                            </p:txEl>
                                          </p:spTgt>
                                        </p:tgtEl>
                                        <p:attrNameLst>
                                          <p:attrName>style.visibility</p:attrName>
                                        </p:attrNameLst>
                                      </p:cBhvr>
                                      <p:to>
                                        <p:strVal val="visible"/>
                                      </p:to>
                                    </p:set>
                                    <p:animEffect transition="in" filter="fade">
                                      <p:cBhvr>
                                        <p:cTn id="38" dur="750"/>
                                        <p:tgtEl>
                                          <p:spTgt spid="3">
                                            <p:txEl>
                                              <p:pRg st="1" end="1"/>
                                            </p:txEl>
                                          </p:spTgt>
                                        </p:tgtEl>
                                      </p:cBhvr>
                                    </p:animEffect>
                                    <p:anim calcmode="lin" valueType="num">
                                      <p:cBhvr>
                                        <p:cTn id="39" dur="75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0" dur="75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fade">
                                      <p:cBhvr>
                                        <p:cTn id="44" dur="750"/>
                                        <p:tgtEl>
                                          <p:spTgt spid="3">
                                            <p:txEl>
                                              <p:pRg st="2" end="2"/>
                                            </p:txEl>
                                          </p:spTgt>
                                        </p:tgtEl>
                                      </p:cBhvr>
                                    </p:animEffect>
                                    <p:anim calcmode="lin" valueType="num">
                                      <p:cBhvr>
                                        <p:cTn id="45" dur="75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6" dur="75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47" fill="hold">
                            <p:stCondLst>
                              <p:cond delay="5250"/>
                            </p:stCondLst>
                            <p:childTnLst>
                              <p:par>
                                <p:cTn id="48" presetID="42" presetClass="entr" presetSubtype="0" fill="hold" grpId="0" nodeType="afterEffect">
                                  <p:stCondLst>
                                    <p:cond delay="0"/>
                                  </p:stCondLst>
                                  <p:childTnLst>
                                    <p:set>
                                      <p:cBhvr>
                                        <p:cTn id="49" dur="1" fill="hold">
                                          <p:stCondLst>
                                            <p:cond delay="0"/>
                                          </p:stCondLst>
                                        </p:cTn>
                                        <p:tgtEl>
                                          <p:spTgt spid="3">
                                            <p:txEl>
                                              <p:pRg st="3" end="3"/>
                                            </p:txEl>
                                          </p:spTgt>
                                        </p:tgtEl>
                                        <p:attrNameLst>
                                          <p:attrName>style.visibility</p:attrName>
                                        </p:attrNameLst>
                                      </p:cBhvr>
                                      <p:to>
                                        <p:strVal val="visible"/>
                                      </p:to>
                                    </p:set>
                                    <p:animEffect transition="in" filter="fade">
                                      <p:cBhvr>
                                        <p:cTn id="50" dur="750"/>
                                        <p:tgtEl>
                                          <p:spTgt spid="3">
                                            <p:txEl>
                                              <p:pRg st="3" end="3"/>
                                            </p:txEl>
                                          </p:spTgt>
                                        </p:tgtEl>
                                      </p:cBhvr>
                                    </p:animEffect>
                                    <p:anim calcmode="lin" valueType="num">
                                      <p:cBhvr>
                                        <p:cTn id="51" dur="75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52" dur="75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53" fill="hold">
                            <p:stCondLst>
                              <p:cond delay="6000"/>
                            </p:stCondLst>
                            <p:childTnLst>
                              <p:par>
                                <p:cTn id="54" presetID="42" presetClass="entr" presetSubtype="0" fill="hold" grpId="0" nodeType="afterEffect">
                                  <p:stCondLst>
                                    <p:cond delay="0"/>
                                  </p:stCondLst>
                                  <p:childTnLst>
                                    <p:set>
                                      <p:cBhvr>
                                        <p:cTn id="55" dur="1" fill="hold">
                                          <p:stCondLst>
                                            <p:cond delay="0"/>
                                          </p:stCondLst>
                                        </p:cTn>
                                        <p:tgtEl>
                                          <p:spTgt spid="3">
                                            <p:txEl>
                                              <p:pRg st="4" end="4"/>
                                            </p:txEl>
                                          </p:spTgt>
                                        </p:tgtEl>
                                        <p:attrNameLst>
                                          <p:attrName>style.visibility</p:attrName>
                                        </p:attrNameLst>
                                      </p:cBhvr>
                                      <p:to>
                                        <p:strVal val="visible"/>
                                      </p:to>
                                    </p:set>
                                    <p:animEffect transition="in" filter="fade">
                                      <p:cBhvr>
                                        <p:cTn id="56" dur="750"/>
                                        <p:tgtEl>
                                          <p:spTgt spid="3">
                                            <p:txEl>
                                              <p:pRg st="4" end="4"/>
                                            </p:txEl>
                                          </p:spTgt>
                                        </p:tgtEl>
                                      </p:cBhvr>
                                    </p:animEffect>
                                    <p:anim calcmode="lin" valueType="num">
                                      <p:cBhvr>
                                        <p:cTn id="57" dur="75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8" dur="75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49188" y="5589240"/>
            <a:ext cx="8229600" cy="768041"/>
          </a:xfrm>
          <a:ln w="25400">
            <a:solidFill>
              <a:srgbClr val="002060"/>
            </a:solidFill>
          </a:ln>
        </p:spPr>
        <p:txBody>
          <a:bodyPr>
            <a:noAutofit/>
          </a:bodyPr>
          <a:lstStyle/>
          <a:p>
            <a:pPr marL="0" indent="0">
              <a:buNone/>
            </a:pPr>
            <a:r>
              <a:rPr lang="it-IT" sz="1400" b="1" dirty="0" smtClean="0"/>
              <a:t>IL TEMPO TRASCORSO DAL CONSEGUIMENTO  DEL PRIMO DOTTORATO O DELLA SPECIALIZZAZIONE DI AREA MEDICA, PUR SOMMANDO TUTTE LE POSSIBILI DEROGHE DI CUI AL PRECEDENTE COMMA, NON DEVE IN NESSUN CASO SUPERARE I NOVE ANNI. </a:t>
            </a:r>
            <a:endParaRPr lang="it-IT" sz="1400" b="1" dirty="0"/>
          </a:p>
        </p:txBody>
      </p:sp>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IL PRINCIPAL INVESTIGATOR (PI)</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8" name="Rettangolo 7"/>
          <p:cNvSpPr/>
          <p:nvPr/>
        </p:nvSpPr>
        <p:spPr>
          <a:xfrm>
            <a:off x="323528" y="1484784"/>
            <a:ext cx="8496944" cy="1209562"/>
          </a:xfrm>
          <a:prstGeom prst="rect">
            <a:avLst/>
          </a:prstGeom>
          <a:blipFill>
            <a:blip r:embed="rId3" cstate="print"/>
            <a:tile tx="0" ty="0" sx="100000" sy="100000" flip="none" algn="tl"/>
          </a:blipFill>
        </p:spPr>
        <p:txBody>
          <a:bodyPr wrap="square">
            <a:spAutoFit/>
          </a:bodyPr>
          <a:lstStyle/>
          <a:p>
            <a:pPr algn="just">
              <a:spcBef>
                <a:spcPct val="20000"/>
              </a:spcBef>
            </a:pPr>
            <a:r>
              <a:rPr lang="it-IT" sz="1500" b="1" dirty="0">
                <a:solidFill>
                  <a:prstClr val="black"/>
                </a:solidFill>
              </a:rPr>
              <a:t>REQUISITO DI AMMISSIBILITA’:</a:t>
            </a:r>
          </a:p>
          <a:p>
            <a:pPr lvl="0" algn="just">
              <a:spcBef>
                <a:spcPct val="20000"/>
              </a:spcBef>
            </a:pPr>
            <a:endParaRPr lang="it-IT" sz="800" b="1" dirty="0" smtClean="0">
              <a:solidFill>
                <a:prstClr val="black"/>
              </a:solidFill>
            </a:endParaRPr>
          </a:p>
          <a:p>
            <a:pPr lvl="0" algn="just">
              <a:spcBef>
                <a:spcPct val="20000"/>
              </a:spcBef>
            </a:pPr>
            <a:r>
              <a:rPr lang="it-IT" sz="1500" b="1" dirty="0" smtClean="0">
                <a:solidFill>
                  <a:prstClr val="black"/>
                </a:solidFill>
              </a:rPr>
              <a:t>IL PI DEVE AVERE CONSEGUITO IL SUO PRIMO DOTTORATO DI RICERCA (O SPECIALIZZAZIONE DI AREA MEDICA, IN ASSENZA DI DOTTORATO) NON PRIMA DI 6 ANNI RISPETTO ALLA DATA DEL PRESENTE BANDO, E NON DEVE AVERE GIÀ COMPIUTO 40 ANNI ALLA DATA DEL PRESENTE BANDO.</a:t>
            </a:r>
            <a:endParaRPr lang="it-IT" sz="1500" b="1" dirty="0">
              <a:solidFill>
                <a:prstClr val="black"/>
              </a:solidFill>
            </a:endParaRPr>
          </a:p>
        </p:txBody>
      </p:sp>
      <p:sp>
        <p:nvSpPr>
          <p:cNvPr id="9" name="Rettangolo 8"/>
          <p:cNvSpPr/>
          <p:nvPr/>
        </p:nvSpPr>
        <p:spPr>
          <a:xfrm>
            <a:off x="251519" y="3933056"/>
            <a:ext cx="2016225" cy="338554"/>
          </a:xfrm>
          <a:prstGeom prst="rect">
            <a:avLst/>
          </a:prstGeom>
          <a:gradFill>
            <a:gsLst>
              <a:gs pos="0">
                <a:srgbClr val="03D4A8"/>
              </a:gs>
              <a:gs pos="25000">
                <a:srgbClr val="21D6E0"/>
              </a:gs>
              <a:gs pos="75000">
                <a:srgbClr val="0087E6"/>
              </a:gs>
              <a:gs pos="100000">
                <a:srgbClr val="005CBF"/>
              </a:gs>
            </a:gsLst>
            <a:lin ang="5400000" scaled="0"/>
          </a:gradFill>
          <a:ln>
            <a:solidFill>
              <a:schemeClr val="accent1"/>
            </a:solidFill>
          </a:ln>
        </p:spPr>
        <p:txBody>
          <a:bodyPr wrap="square">
            <a:spAutoFit/>
          </a:bodyPr>
          <a:lstStyle/>
          <a:p>
            <a:r>
              <a:rPr lang="it-IT" sz="1600" b="1" dirty="0" smtClean="0">
                <a:solidFill>
                  <a:prstClr val="black"/>
                </a:solidFill>
              </a:rPr>
              <a:t>DEROGHE consentite</a:t>
            </a:r>
            <a:endParaRPr lang="it-IT" sz="1600" b="1" dirty="0"/>
          </a:p>
        </p:txBody>
      </p:sp>
      <p:sp>
        <p:nvSpPr>
          <p:cNvPr id="11" name="Rettangolo 10"/>
          <p:cNvSpPr/>
          <p:nvPr/>
        </p:nvSpPr>
        <p:spPr>
          <a:xfrm>
            <a:off x="2529486" y="2706593"/>
            <a:ext cx="6146970" cy="2954655"/>
          </a:xfrm>
          <a:prstGeom prst="rect">
            <a:avLst/>
          </a:prstGeom>
        </p:spPr>
        <p:txBody>
          <a:bodyPr wrap="square">
            <a:spAutoFit/>
          </a:bodyPr>
          <a:lstStyle/>
          <a:p>
            <a:pPr marL="342900" lvl="0" indent="-342900" algn="just">
              <a:spcBef>
                <a:spcPct val="20000"/>
              </a:spcBef>
              <a:buAutoNum type="alphaLcParenR"/>
            </a:pPr>
            <a:r>
              <a:rPr lang="it-IT" sz="1400" b="1" dirty="0" smtClean="0">
                <a:solidFill>
                  <a:prstClr val="black"/>
                </a:solidFill>
              </a:rPr>
              <a:t>le </a:t>
            </a:r>
            <a:r>
              <a:rPr lang="it-IT" sz="1400" b="1" dirty="0">
                <a:solidFill>
                  <a:prstClr val="black"/>
                </a:solidFill>
              </a:rPr>
              <a:t>interruzioni per maternità (il tempo limite previsto per il conseguimento del primo dottorato di ricerca è incrementato di 18 mesi per ogni figlio nato prima o dopo il conseguimento del dottorato); </a:t>
            </a:r>
            <a:endParaRPr lang="it-IT" sz="1400" b="1" dirty="0" smtClean="0">
              <a:solidFill>
                <a:prstClr val="black"/>
              </a:solidFill>
            </a:endParaRPr>
          </a:p>
          <a:p>
            <a:pPr lvl="0" algn="just">
              <a:spcBef>
                <a:spcPct val="20000"/>
              </a:spcBef>
            </a:pPr>
            <a:endParaRPr lang="it-IT" sz="800" b="1" dirty="0" smtClean="0">
              <a:solidFill>
                <a:prstClr val="black"/>
              </a:solidFill>
            </a:endParaRPr>
          </a:p>
          <a:p>
            <a:pPr marL="360363" lvl="0" indent="-360363" algn="just">
              <a:spcBef>
                <a:spcPct val="20000"/>
              </a:spcBef>
            </a:pPr>
            <a:r>
              <a:rPr lang="it-IT" sz="1400" b="1" dirty="0" smtClean="0">
                <a:solidFill>
                  <a:prstClr val="black"/>
                </a:solidFill>
              </a:rPr>
              <a:t>b</a:t>
            </a:r>
            <a:r>
              <a:rPr lang="it-IT" sz="1400" b="1" dirty="0">
                <a:solidFill>
                  <a:prstClr val="black"/>
                </a:solidFill>
              </a:rPr>
              <a:t>) 	</a:t>
            </a:r>
            <a:r>
              <a:rPr lang="it-IT" sz="1400" b="1" dirty="0" smtClean="0">
                <a:solidFill>
                  <a:prstClr val="black"/>
                </a:solidFill>
              </a:rPr>
              <a:t>le </a:t>
            </a:r>
            <a:r>
              <a:rPr lang="it-IT" sz="1400" b="1" dirty="0">
                <a:solidFill>
                  <a:prstClr val="black"/>
                </a:solidFill>
              </a:rPr>
              <a:t>interruzioni per paternità (il tempo limite previsto per il conseguimento del primo dottorato di ricerca è incrementato della quantità effettiva di congedo di paternità preso per ogni figlio nato prima o dopo il conseguimento del dottorato</a:t>
            </a:r>
            <a:r>
              <a:rPr lang="it-IT" sz="1400" b="1" dirty="0" smtClean="0">
                <a:solidFill>
                  <a:prstClr val="black"/>
                </a:solidFill>
              </a:rPr>
              <a:t>);</a:t>
            </a:r>
          </a:p>
          <a:p>
            <a:pPr lvl="0" algn="just">
              <a:spcBef>
                <a:spcPct val="20000"/>
              </a:spcBef>
            </a:pPr>
            <a:endParaRPr lang="it-IT" sz="800" b="1" dirty="0" smtClean="0">
              <a:solidFill>
                <a:prstClr val="black"/>
              </a:solidFill>
            </a:endParaRPr>
          </a:p>
          <a:p>
            <a:pPr marL="360363" lvl="0" indent="-360363" algn="just">
              <a:spcBef>
                <a:spcPct val="20000"/>
              </a:spcBef>
            </a:pPr>
            <a:r>
              <a:rPr lang="it-IT" sz="1400" b="1" dirty="0" smtClean="0">
                <a:solidFill>
                  <a:prstClr val="black"/>
                </a:solidFill>
              </a:rPr>
              <a:t>c)	le </a:t>
            </a:r>
            <a:r>
              <a:rPr lang="it-IT" sz="1400" b="1" dirty="0">
                <a:solidFill>
                  <a:prstClr val="black"/>
                </a:solidFill>
              </a:rPr>
              <a:t>malattie di lunga durata (oltre 90 giorni), la formazione clinica o il servizio nazionale  (il tempo limite previsto per il conseguimento del primo dottorato di ricerca è incrementato dell’entità effettiva dei congedi per ogni evento che si è verificato dopo il conseguimento del dottorato).</a:t>
            </a:r>
          </a:p>
        </p:txBody>
      </p:sp>
      <p:sp>
        <p:nvSpPr>
          <p:cNvPr id="13" name="Parentesi graffa aperta 12"/>
          <p:cNvSpPr/>
          <p:nvPr/>
        </p:nvSpPr>
        <p:spPr>
          <a:xfrm>
            <a:off x="2411760" y="2753220"/>
            <a:ext cx="235452" cy="2664296"/>
          </a:xfrm>
          <a:prstGeom prst="leftBrace">
            <a:avLst/>
          </a:prstGeom>
          <a:ln w="254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sp>
        <p:nvSpPr>
          <p:cNvPr id="2" name="Segnaposto numero diapositiva 1"/>
          <p:cNvSpPr>
            <a:spLocks noGrp="1"/>
          </p:cNvSpPr>
          <p:nvPr>
            <p:ph type="sldNum" sz="quarter" idx="12"/>
          </p:nvPr>
        </p:nvSpPr>
        <p:spPr/>
        <p:txBody>
          <a:bodyPr/>
          <a:lstStyle/>
          <a:p>
            <a:fld id="{E7A41E1B-4F70-4964-A407-84C68BE8251C}" type="slidenum">
              <a:rPr lang="it-IT" smtClean="0"/>
              <a:pPr/>
              <a:t>3</a:t>
            </a:fld>
            <a:endParaRPr lang="it-IT"/>
          </a:p>
        </p:txBody>
      </p:sp>
      <p:sp>
        <p:nvSpPr>
          <p:cNvPr id="7" name="Segnaposto piè di pagina 6"/>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28310581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anim calcmode="lin" valueType="num">
                                      <p:cBhvr>
                                        <p:cTn id="8" dur="750" fill="hold"/>
                                        <p:tgtEl>
                                          <p:spTgt spid="8"/>
                                        </p:tgtEl>
                                        <p:attrNameLst>
                                          <p:attrName>ppt_x</p:attrName>
                                        </p:attrNameLst>
                                      </p:cBhvr>
                                      <p:tavLst>
                                        <p:tav tm="0">
                                          <p:val>
                                            <p:strVal val="#ppt_x"/>
                                          </p:val>
                                        </p:tav>
                                        <p:tav tm="100000">
                                          <p:val>
                                            <p:strVal val="#ppt_x"/>
                                          </p:val>
                                        </p:tav>
                                      </p:tavLst>
                                    </p:anim>
                                    <p:anim calcmode="lin" valueType="num">
                                      <p:cBhvr>
                                        <p:cTn id="9" dur="75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3750"/>
                            </p:stCondLst>
                            <p:childTnLst>
                              <p:par>
                                <p:cTn id="29" presetID="31" presetClass="entr" presetSubtype="0" fill="hold" grpId="0" nodeType="afterEffect">
                                  <p:stCondLst>
                                    <p:cond delay="0"/>
                                  </p:stCondLst>
                                  <p:childTnLst>
                                    <p:set>
                                      <p:cBhvr>
                                        <p:cTn id="30" dur="1" fill="hold">
                                          <p:stCondLst>
                                            <p:cond delay="0"/>
                                          </p:stCondLst>
                                        </p:cTn>
                                        <p:tgtEl>
                                          <p:spTgt spid="3">
                                            <p:bg/>
                                          </p:spTgt>
                                        </p:tgtEl>
                                        <p:attrNameLst>
                                          <p:attrName>style.visibility</p:attrName>
                                        </p:attrNameLst>
                                      </p:cBhvr>
                                      <p:to>
                                        <p:strVal val="visible"/>
                                      </p:to>
                                    </p:set>
                                    <p:anim calcmode="lin" valueType="num">
                                      <p:cBhvr>
                                        <p:cTn id="31" dur="1000" fill="hold"/>
                                        <p:tgtEl>
                                          <p:spTgt spid="3">
                                            <p:bg/>
                                          </p:spTgt>
                                        </p:tgtEl>
                                        <p:attrNameLst>
                                          <p:attrName>ppt_w</p:attrName>
                                        </p:attrNameLst>
                                      </p:cBhvr>
                                      <p:tavLst>
                                        <p:tav tm="0">
                                          <p:val>
                                            <p:fltVal val="0"/>
                                          </p:val>
                                        </p:tav>
                                        <p:tav tm="100000">
                                          <p:val>
                                            <p:strVal val="#ppt_w"/>
                                          </p:val>
                                        </p:tav>
                                      </p:tavLst>
                                    </p:anim>
                                    <p:anim calcmode="lin" valueType="num">
                                      <p:cBhvr>
                                        <p:cTn id="32" dur="1000" fill="hold"/>
                                        <p:tgtEl>
                                          <p:spTgt spid="3">
                                            <p:bg/>
                                          </p:spTgt>
                                        </p:tgtEl>
                                        <p:attrNameLst>
                                          <p:attrName>ppt_h</p:attrName>
                                        </p:attrNameLst>
                                      </p:cBhvr>
                                      <p:tavLst>
                                        <p:tav tm="0">
                                          <p:val>
                                            <p:fltVal val="0"/>
                                          </p:val>
                                        </p:tav>
                                        <p:tav tm="100000">
                                          <p:val>
                                            <p:strVal val="#ppt_h"/>
                                          </p:val>
                                        </p:tav>
                                      </p:tavLst>
                                    </p:anim>
                                    <p:anim calcmode="lin" valueType="num">
                                      <p:cBhvr>
                                        <p:cTn id="33" dur="1000" fill="hold"/>
                                        <p:tgtEl>
                                          <p:spTgt spid="3">
                                            <p:bg/>
                                          </p:spTgt>
                                        </p:tgtEl>
                                        <p:attrNameLst>
                                          <p:attrName>style.rotation</p:attrName>
                                        </p:attrNameLst>
                                      </p:cBhvr>
                                      <p:tavLst>
                                        <p:tav tm="0">
                                          <p:val>
                                            <p:fltVal val="90"/>
                                          </p:val>
                                        </p:tav>
                                        <p:tav tm="100000">
                                          <p:val>
                                            <p:fltVal val="0"/>
                                          </p:val>
                                        </p:tav>
                                      </p:tavLst>
                                    </p:anim>
                                    <p:animEffect transition="in" filter="fade">
                                      <p:cBhvr>
                                        <p:cTn id="34" dur="1000"/>
                                        <p:tgtEl>
                                          <p:spTgt spid="3">
                                            <p:bg/>
                                          </p:spTgt>
                                        </p:tgtEl>
                                      </p:cBhvr>
                                    </p:animEffect>
                                  </p:childTnLst>
                                </p:cTn>
                              </p:par>
                            </p:childTnLst>
                          </p:cTn>
                        </p:par>
                        <p:par>
                          <p:cTn id="35" fill="hold">
                            <p:stCondLst>
                              <p:cond delay="4750"/>
                            </p:stCondLst>
                            <p:childTnLst>
                              <p:par>
                                <p:cTn id="36" presetID="31" presetClass="entr" presetSubtype="0" fill="hold" grpId="0" nodeType="afterEffect">
                                  <p:stCondLst>
                                    <p:cond delay="0"/>
                                  </p:stCondLst>
                                  <p:childTnLst>
                                    <p:set>
                                      <p:cBhvr>
                                        <p:cTn id="37" dur="1" fill="hold">
                                          <p:stCondLst>
                                            <p:cond delay="0"/>
                                          </p:stCondLst>
                                        </p:cTn>
                                        <p:tgtEl>
                                          <p:spTgt spid="3">
                                            <p:txEl>
                                              <p:pRg st="0" end="0"/>
                                            </p:txEl>
                                          </p:spTgt>
                                        </p:tgtEl>
                                        <p:attrNameLst>
                                          <p:attrName>style.visibility</p:attrName>
                                        </p:attrNameLst>
                                      </p:cBhvr>
                                      <p:to>
                                        <p:strVal val="visible"/>
                                      </p:to>
                                    </p:set>
                                    <p:anim calcmode="lin" valueType="num">
                                      <p:cBhvr>
                                        <p:cTn id="38"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40"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41"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8" grpId="0" animBg="1"/>
      <p:bldP spid="9" grpId="0" animBg="1"/>
      <p:bldP spid="11"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67544" y="1715382"/>
            <a:ext cx="8291264" cy="1209562"/>
          </a:xfrm>
          <a:blipFill>
            <a:blip r:embed="rId2" cstate="print"/>
            <a:tile tx="0" ty="0" sx="100000" sy="100000" flip="none" algn="tl"/>
          </a:blipFill>
        </p:spPr>
        <p:txBody>
          <a:bodyPr wrap="square">
            <a:spAutoFit/>
          </a:bodyPr>
          <a:lstStyle/>
          <a:p>
            <a:pPr marL="0" indent="0" algn="just">
              <a:buNone/>
            </a:pPr>
            <a:r>
              <a:rPr lang="it-IT" sz="1500" b="1" dirty="0" smtClean="0">
                <a:solidFill>
                  <a:prstClr val="black"/>
                </a:solidFill>
              </a:rPr>
              <a:t>REQUISITO DI AMMISSIBILITA’:</a:t>
            </a:r>
          </a:p>
          <a:p>
            <a:pPr marL="0" indent="0" algn="just">
              <a:buNone/>
            </a:pPr>
            <a:endParaRPr lang="it-IT" sz="800" b="1" dirty="0" smtClean="0">
              <a:solidFill>
                <a:prstClr val="black"/>
              </a:solidFill>
            </a:endParaRPr>
          </a:p>
          <a:p>
            <a:pPr marL="0" indent="0" algn="just">
              <a:buNone/>
            </a:pPr>
            <a:r>
              <a:rPr lang="it-IT" sz="1500" b="1" dirty="0" smtClean="0">
                <a:solidFill>
                  <a:prstClr val="black"/>
                </a:solidFill>
              </a:rPr>
              <a:t>IL PI DEVE AVER GIÀ PRODOTTO, ALLA DATA DEL BANDO, ALMENO UNA PUBBLICAZIONE, TRA GLI AUTORI DELLA QUALE NON FIGURI IL RELATORE DELLA TESI DI DOTTORATO O DI SPECIALIZZAZIONE MEDICA. </a:t>
            </a:r>
          </a:p>
        </p:txBody>
      </p:sp>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IL PRINCIPAL INVESTIGATOR (PI)</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7" name="Rettangolo 6"/>
          <p:cNvSpPr/>
          <p:nvPr/>
        </p:nvSpPr>
        <p:spPr>
          <a:xfrm>
            <a:off x="395536" y="3501008"/>
            <a:ext cx="8280920" cy="2406813"/>
          </a:xfrm>
          <a:prstGeom prst="rect">
            <a:avLst/>
          </a:prstGeom>
          <a:noFill/>
          <a:ln w="25400">
            <a:solidFill>
              <a:srgbClr val="002060"/>
            </a:solidFill>
          </a:ln>
        </p:spPr>
        <p:txBody>
          <a:bodyPr vert="horz" wrap="square" lIns="91440" tIns="45720" rIns="91440" bIns="45720" rtlCol="0">
            <a:spAutoFit/>
          </a:bodyPr>
          <a:lstStyle/>
          <a:p>
            <a:pPr algn="just">
              <a:spcBef>
                <a:spcPct val="20000"/>
              </a:spcBef>
              <a:buFont typeface="Arial" pitchFamily="34" charset="0"/>
              <a:buNone/>
            </a:pPr>
            <a:r>
              <a:rPr lang="it-IT" sz="1600" b="1" dirty="0" smtClean="0">
                <a:solidFill>
                  <a:prstClr val="black"/>
                </a:solidFill>
              </a:rPr>
              <a:t>IL PI PUÒ PRESENTARE UNA SOLA PROPOSTA NEL PRESENTE BANDO E NON PUÒ FIGURARE TRA I PARTECIPANTI INSERITI IN ALTRI GRUPPI DI RICERCA DEL PRESENTE BANDO; </a:t>
            </a:r>
          </a:p>
          <a:p>
            <a:pPr algn="just">
              <a:spcBef>
                <a:spcPct val="20000"/>
              </a:spcBef>
              <a:buFont typeface="Arial" pitchFamily="34" charset="0"/>
              <a:buNone/>
            </a:pPr>
            <a:r>
              <a:rPr lang="it-IT" sz="1600" b="1" dirty="0" smtClean="0">
                <a:solidFill>
                  <a:prstClr val="black"/>
                </a:solidFill>
              </a:rPr>
              <a:t>NESSUN RESPONSABILE, NAZIONALE O LOCALE, DI UN PROGETTO FINANZIATO IN PRECEDENTI BANDI MIUR DESTINATI AI GIOVANI RICERCATORI PUÒ PRESENTARE UNA PROPOSTA NEL PRESENTE BANDO, A MENO CHE IL PROGETTO NON SIA TERMINATO DA ALMENO UN ANNO RISPETTO ALLA DATA DEL BANDO. </a:t>
            </a:r>
          </a:p>
          <a:p>
            <a:pPr algn="just">
              <a:spcBef>
                <a:spcPct val="20000"/>
              </a:spcBef>
              <a:buFont typeface="Arial" pitchFamily="34" charset="0"/>
              <a:buNone/>
            </a:pPr>
            <a:r>
              <a:rPr lang="it-IT" sz="1600" b="1" dirty="0" smtClean="0">
                <a:solidFill>
                  <a:prstClr val="black"/>
                </a:solidFill>
              </a:rPr>
              <a:t>NESSUN PI TITOLARE DI UN PROGETTO FINANZIATO COL PRESENTE BANDO POTRÀ PRESENTARE UNA NUOVA PROPOSTA IN UN SUCCESSIVO BANDO, A MENO CHE IL PROGETTO NON SIA TERMINATO DA ALMENO UN ANNO. </a:t>
            </a:r>
            <a:endParaRPr lang="it-IT" sz="1600" b="1" dirty="0">
              <a:solidFill>
                <a:prstClr val="black"/>
              </a:solidFill>
            </a:endParaRPr>
          </a:p>
        </p:txBody>
      </p:sp>
      <p:sp>
        <p:nvSpPr>
          <p:cNvPr id="2" name="Segnaposto numero diapositiva 1"/>
          <p:cNvSpPr>
            <a:spLocks noGrp="1"/>
          </p:cNvSpPr>
          <p:nvPr>
            <p:ph type="sldNum" sz="quarter" idx="12"/>
          </p:nvPr>
        </p:nvSpPr>
        <p:spPr/>
        <p:txBody>
          <a:bodyPr/>
          <a:lstStyle/>
          <a:p>
            <a:fld id="{E7A41E1B-4F70-4964-A407-84C68BE8251C}" type="slidenum">
              <a:rPr lang="it-IT" smtClean="0"/>
              <a:pPr/>
              <a:t>4</a:t>
            </a:fld>
            <a:endParaRPr lang="it-IT"/>
          </a:p>
        </p:txBody>
      </p:sp>
      <p:sp>
        <p:nvSpPr>
          <p:cNvPr id="8" name="Segnaposto piè di pagina 7"/>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845278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750"/>
                                        <p:tgtEl>
                                          <p:spTgt spid="3">
                                            <p:bg/>
                                          </p:spTgt>
                                        </p:tgtEl>
                                      </p:cBhvr>
                                    </p:animEffect>
                                    <p:anim calcmode="lin" valueType="num">
                                      <p:cBhvr>
                                        <p:cTn id="8" dur="750" fill="hold"/>
                                        <p:tgtEl>
                                          <p:spTgt spid="3">
                                            <p:bg/>
                                          </p:spTgt>
                                        </p:tgtEl>
                                        <p:attrNameLst>
                                          <p:attrName>ppt_x</p:attrName>
                                        </p:attrNameLst>
                                      </p:cBhvr>
                                      <p:tavLst>
                                        <p:tav tm="0">
                                          <p:val>
                                            <p:strVal val="#ppt_x"/>
                                          </p:val>
                                        </p:tav>
                                        <p:tav tm="100000">
                                          <p:val>
                                            <p:strVal val="#ppt_x"/>
                                          </p:val>
                                        </p:tav>
                                      </p:tavLst>
                                    </p:anim>
                                    <p:anim calcmode="lin" valueType="num">
                                      <p:cBhvr>
                                        <p:cTn id="9" dur="750" fill="hold"/>
                                        <p:tgtEl>
                                          <p:spTgt spid="3">
                                            <p:bg/>
                                          </p:spTgt>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750"/>
                                        <p:tgtEl>
                                          <p:spTgt spid="3">
                                            <p:txEl>
                                              <p:pRg st="0" end="0"/>
                                            </p:txEl>
                                          </p:spTgt>
                                        </p:tgtEl>
                                      </p:cBhvr>
                                    </p:animEffect>
                                    <p:anim calcmode="lin" valueType="num">
                                      <p:cBhvr>
                                        <p:cTn id="14"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7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750"/>
                                        <p:tgtEl>
                                          <p:spTgt spid="3">
                                            <p:txEl>
                                              <p:pRg st="2" end="2"/>
                                            </p:txEl>
                                          </p:spTgt>
                                        </p:tgtEl>
                                      </p:cBhvr>
                                    </p:animEffect>
                                    <p:anim calcmode="lin" valueType="num">
                                      <p:cBhvr>
                                        <p:cTn id="20" dur="75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75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6"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ircle(in)">
                                      <p:cBhvr>
                                        <p:cTn id="25" dur="1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635896" y="3429000"/>
            <a:ext cx="5050904" cy="2808312"/>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gradFill>
              <a:gsLst>
                <a:gs pos="0">
                  <a:srgbClr val="03D4A8"/>
                </a:gs>
                <a:gs pos="25000">
                  <a:srgbClr val="21D6E0"/>
                </a:gs>
                <a:gs pos="75000">
                  <a:srgbClr val="0087E6"/>
                </a:gs>
                <a:gs pos="100000">
                  <a:srgbClr val="005CBF"/>
                </a:gs>
              </a:gsLst>
              <a:lin ang="5400000" scaled="0"/>
            </a:gradFill>
          </a:ln>
        </p:spPr>
        <p:txBody>
          <a:bodyPr vert="horz" lIns="91440" tIns="45720" rIns="91440" bIns="45720" rtlCol="0">
            <a:noAutofit/>
          </a:bodyPr>
          <a:lstStyle/>
          <a:p>
            <a:pPr marL="457200" indent="-457200" algn="just">
              <a:buFont typeface="Wingdings" panose="05000000000000000000" pitchFamily="2" charset="2"/>
              <a:buChar char="q"/>
            </a:pPr>
            <a:r>
              <a:rPr lang="it-IT" sz="1400" b="1" dirty="0" smtClean="0">
                <a:solidFill>
                  <a:srgbClr val="00091A"/>
                </a:solidFill>
              </a:rPr>
              <a:t>PROPONGA </a:t>
            </a:r>
            <a:r>
              <a:rPr lang="it-IT" sz="1400" b="1" dirty="0">
                <a:solidFill>
                  <a:srgbClr val="00091A"/>
                </a:solidFill>
              </a:rPr>
              <a:t>IL FINANZIAMENTO DEL PROGETTO DI RICERCA NELLA TOTALE INDIPENDENZA;</a:t>
            </a:r>
          </a:p>
          <a:p>
            <a:pPr marL="457200" indent="-457200" algn="just">
              <a:buFont typeface="Wingdings" panose="05000000000000000000" pitchFamily="2" charset="2"/>
              <a:buChar char="q"/>
            </a:pPr>
            <a:r>
              <a:rPr lang="it-IT" sz="1400" b="1" dirty="0">
                <a:solidFill>
                  <a:srgbClr val="00091A"/>
                </a:solidFill>
              </a:rPr>
              <a:t>GESTISCA LA RICERCA E IL FINANZIAMENTO E PRENDA LE OPPORTUNE DECISIONI DI ALLOCAZIONE DELLE RISORSE; </a:t>
            </a:r>
          </a:p>
          <a:p>
            <a:pPr marL="457200" indent="-457200" algn="just">
              <a:buFont typeface="Wingdings" panose="05000000000000000000" pitchFamily="2" charset="2"/>
              <a:buChar char="q"/>
            </a:pPr>
            <a:r>
              <a:rPr lang="it-IT" sz="1400" b="1" dirty="0">
                <a:solidFill>
                  <a:srgbClr val="00091A"/>
                </a:solidFill>
              </a:rPr>
              <a:t>PUBBLICHI IN MODO INDIPENDENTE COME AUTORE SENIOR COMPRENDENDO COME COAUTORI SOLO COLORO CHE HANNO CONTRIBUITO IN MODO SOSTANZIALE AL PROGETTO;</a:t>
            </a:r>
          </a:p>
          <a:p>
            <a:pPr marL="457200" indent="-457200" algn="just">
              <a:buFont typeface="Wingdings" panose="05000000000000000000" pitchFamily="2" charset="2"/>
              <a:buChar char="q"/>
            </a:pPr>
            <a:r>
              <a:rPr lang="it-IT" sz="1400" b="1" dirty="0">
                <a:solidFill>
                  <a:srgbClr val="00091A"/>
                </a:solidFill>
              </a:rPr>
              <a:t>COORDINI IL LAVORO DEI MEMBRI DEL GRUPPO DI RICERCA, ANCHE NEL CASO DI STUDENTI E DOTTORANDI;</a:t>
            </a:r>
          </a:p>
          <a:p>
            <a:pPr marL="457200" indent="-457200" algn="just">
              <a:buFont typeface="Wingdings" panose="05000000000000000000" pitchFamily="2" charset="2"/>
              <a:buChar char="q"/>
            </a:pPr>
            <a:r>
              <a:rPr lang="it-IT" sz="1400" b="1" dirty="0">
                <a:solidFill>
                  <a:srgbClr val="00091A"/>
                </a:solidFill>
              </a:rPr>
              <a:t>ABBIA ACCESSO A STRUTTURE E SPAZI ADEGUATI PER LO SVOLGIMENTO DELLA RICERCA.</a:t>
            </a:r>
          </a:p>
        </p:txBody>
      </p:sp>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HOST INSTITUTION</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8" name="Rettangolo 7"/>
          <p:cNvSpPr/>
          <p:nvPr/>
        </p:nvSpPr>
        <p:spPr>
          <a:xfrm>
            <a:off x="503548" y="1772816"/>
            <a:ext cx="7920880" cy="1372683"/>
          </a:xfrm>
          <a:prstGeom prst="rect">
            <a:avLst/>
          </a:prstGeom>
          <a:ln w="25400">
            <a:solidFill>
              <a:srgbClr val="002060"/>
            </a:solidFill>
          </a:ln>
        </p:spPr>
        <p:txBody>
          <a:bodyPr wrap="square">
            <a:spAutoFit/>
          </a:bodyPr>
          <a:lstStyle/>
          <a:p>
            <a:pPr lvl="0" algn="just">
              <a:spcBef>
                <a:spcPct val="20000"/>
              </a:spcBef>
            </a:pPr>
            <a:r>
              <a:rPr lang="it-IT" sz="1600" dirty="0" smtClean="0">
                <a:solidFill>
                  <a:prstClr val="black"/>
                </a:solidFill>
              </a:rPr>
              <a:t>L</a:t>
            </a:r>
            <a:r>
              <a:rPr lang="it-IT" sz="1600" b="1" dirty="0" smtClean="0">
                <a:solidFill>
                  <a:prstClr val="black"/>
                </a:solidFill>
              </a:rPr>
              <a:t>’ “HOST INSTITUTION” PRESSO LA QUALE IL PI SI IMPEGNA A SVOLGERE IL PROGETTO DI RICERCA DEVE ESSERE UN’UNIVERSITÀ O UN ENTE PUBBLICO DI RICERCA AFFERENTE AL MIUR. </a:t>
            </a:r>
          </a:p>
          <a:p>
            <a:pPr lvl="0" algn="just">
              <a:spcBef>
                <a:spcPct val="20000"/>
              </a:spcBef>
            </a:pPr>
            <a:r>
              <a:rPr lang="it-IT" sz="1600" b="1" dirty="0" smtClean="0">
                <a:solidFill>
                  <a:prstClr val="black"/>
                </a:solidFill>
              </a:rPr>
              <a:t>L’ "HOST INSTITUTION” È L’UNICO SOGGETTO GIURIDICO DI RIFERIMENTO PER IL MINISTERO. </a:t>
            </a:r>
            <a:endParaRPr lang="it-IT" sz="1600" b="1" dirty="0">
              <a:solidFill>
                <a:prstClr val="black"/>
              </a:solidFill>
            </a:endParaRPr>
          </a:p>
        </p:txBody>
      </p:sp>
      <p:sp>
        <p:nvSpPr>
          <p:cNvPr id="9" name="Rettangolo 8"/>
          <p:cNvSpPr/>
          <p:nvPr/>
        </p:nvSpPr>
        <p:spPr>
          <a:xfrm>
            <a:off x="332656" y="4366845"/>
            <a:ext cx="2799184" cy="64633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gradFill>
              <a:gsLst>
                <a:gs pos="0">
                  <a:srgbClr val="03D4A8"/>
                </a:gs>
                <a:gs pos="25000">
                  <a:srgbClr val="21D6E0"/>
                </a:gs>
                <a:gs pos="75000">
                  <a:srgbClr val="0087E6"/>
                </a:gs>
                <a:gs pos="100000">
                  <a:srgbClr val="005CBF"/>
                </a:gs>
              </a:gsLst>
              <a:lin ang="5400000" scaled="0"/>
            </a:gradFill>
          </a:ln>
        </p:spPr>
        <p:txBody>
          <a:bodyPr wrap="square">
            <a:spAutoFit/>
          </a:bodyPr>
          <a:lstStyle/>
          <a:p>
            <a:pPr algn="just">
              <a:spcBef>
                <a:spcPct val="20000"/>
              </a:spcBef>
            </a:pPr>
            <a:r>
              <a:rPr lang="it-IT" b="1" dirty="0">
                <a:solidFill>
                  <a:srgbClr val="00091A"/>
                </a:solidFill>
              </a:rPr>
              <a:t>L’HOST INSTITUTION DEVE GARANTIRE CHE IL PI:</a:t>
            </a:r>
          </a:p>
        </p:txBody>
      </p:sp>
      <p:cxnSp>
        <p:nvCxnSpPr>
          <p:cNvPr id="11" name="Connettore 2 10"/>
          <p:cNvCxnSpPr>
            <a:stCxn id="9" idx="3"/>
          </p:cNvCxnSpPr>
          <p:nvPr/>
        </p:nvCxnSpPr>
        <p:spPr>
          <a:xfrm flipV="1">
            <a:off x="3131840" y="4690010"/>
            <a:ext cx="504056" cy="1"/>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 name="Segnaposto numero diapositiva 1"/>
          <p:cNvSpPr>
            <a:spLocks noGrp="1"/>
          </p:cNvSpPr>
          <p:nvPr>
            <p:ph type="sldNum" sz="quarter" idx="12"/>
          </p:nvPr>
        </p:nvSpPr>
        <p:spPr/>
        <p:txBody>
          <a:bodyPr/>
          <a:lstStyle/>
          <a:p>
            <a:fld id="{E7A41E1B-4F70-4964-A407-84C68BE8251C}" type="slidenum">
              <a:rPr lang="it-IT" smtClean="0"/>
              <a:pPr/>
              <a:t>5</a:t>
            </a:fld>
            <a:endParaRPr lang="it-IT"/>
          </a:p>
        </p:txBody>
      </p:sp>
      <p:sp>
        <p:nvSpPr>
          <p:cNvPr id="7" name="Segnaposto piè di pagina 6"/>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23737313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750"/>
                                        <p:tgtEl>
                                          <p:spTgt spid="9"/>
                                        </p:tgtEl>
                                      </p:cBhvr>
                                    </p:animEffect>
                                  </p:childTnLst>
                                </p:cTn>
                              </p:par>
                            </p:childTnLst>
                          </p:cTn>
                        </p:par>
                        <p:par>
                          <p:cTn id="8" fill="hold">
                            <p:stCondLst>
                              <p:cond delay="75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250"/>
                            </p:stCondLst>
                            <p:childTnLst>
                              <p:par>
                                <p:cTn id="13" presetID="22" presetClass="entr" presetSubtype="4" fill="hold" grpId="0" nodeType="after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wipe(down)">
                                      <p:cBhvr>
                                        <p:cTn id="15" dur="500"/>
                                        <p:tgtEl>
                                          <p:spTgt spid="3">
                                            <p:bg/>
                                          </p:spTgt>
                                        </p:tgtEl>
                                      </p:cBhvr>
                                    </p:animEffect>
                                  </p:childTnLst>
                                </p:cTn>
                              </p:par>
                            </p:childTnLst>
                          </p:cTn>
                        </p:par>
                        <p:par>
                          <p:cTn id="16" fill="hold">
                            <p:stCondLst>
                              <p:cond delay="1750"/>
                            </p:stCondLst>
                            <p:childTnLst>
                              <p:par>
                                <p:cTn id="17" presetID="22" presetClass="entr" presetSubtype="4" fill="hold" grpId="0" nodeType="after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wipe(down)">
                                      <p:cBhvr>
                                        <p:cTn id="19" dur="500"/>
                                        <p:tgtEl>
                                          <p:spTgt spid="3">
                                            <p:txEl>
                                              <p:pRg st="0" end="0"/>
                                            </p:txEl>
                                          </p:spTgt>
                                        </p:tgtEl>
                                      </p:cBhvr>
                                    </p:animEffect>
                                  </p:childTnLst>
                                </p:cTn>
                              </p:par>
                            </p:childTnLst>
                          </p:cTn>
                        </p:par>
                        <p:par>
                          <p:cTn id="20" fill="hold">
                            <p:stCondLst>
                              <p:cond delay="2250"/>
                            </p:stCondLst>
                            <p:childTnLst>
                              <p:par>
                                <p:cTn id="21" presetID="22" presetClass="entr" presetSubtype="4" fill="hold" grpId="0" nodeType="after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00"/>
                                        <p:tgtEl>
                                          <p:spTgt spid="3">
                                            <p:txEl>
                                              <p:pRg st="1" end="1"/>
                                            </p:txEl>
                                          </p:spTgt>
                                        </p:tgtEl>
                                      </p:cBhvr>
                                    </p:animEffect>
                                  </p:childTnLst>
                                </p:cTn>
                              </p:par>
                            </p:childTnLst>
                          </p:cTn>
                        </p:par>
                        <p:par>
                          <p:cTn id="24" fill="hold">
                            <p:stCondLst>
                              <p:cond delay="2750"/>
                            </p:stCondLst>
                            <p:childTnLst>
                              <p:par>
                                <p:cTn id="25" presetID="22" presetClass="entr" presetSubtype="4" fill="hold" grpId="0" nodeType="after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par>
                          <p:cTn id="28" fill="hold">
                            <p:stCondLst>
                              <p:cond delay="3250"/>
                            </p:stCondLst>
                            <p:childTnLst>
                              <p:par>
                                <p:cTn id="29" presetID="22" presetClass="entr" presetSubtype="4"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00"/>
                                        <p:tgtEl>
                                          <p:spTgt spid="3">
                                            <p:txEl>
                                              <p:pRg st="3" end="3"/>
                                            </p:txEl>
                                          </p:spTgt>
                                        </p:tgtEl>
                                      </p:cBhvr>
                                    </p:animEffect>
                                  </p:childTnLst>
                                </p:cTn>
                              </p:par>
                            </p:childTnLst>
                          </p:cTn>
                        </p:par>
                        <p:par>
                          <p:cTn id="32" fill="hold">
                            <p:stCondLst>
                              <p:cond delay="3750"/>
                            </p:stCondLst>
                            <p:childTnLst>
                              <p:par>
                                <p:cTn id="33" presetID="22" presetClass="entr" presetSubtype="4" fill="hold" grpId="0" nodeType="after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wipe(down)">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23528" y="3645024"/>
            <a:ext cx="8568952" cy="2376264"/>
          </a:xfrm>
          <a:ln w="25400">
            <a:gradFill>
              <a:gsLst>
                <a:gs pos="0">
                  <a:srgbClr val="03D4A8"/>
                </a:gs>
                <a:gs pos="25000">
                  <a:srgbClr val="21D6E0"/>
                </a:gs>
                <a:gs pos="75000">
                  <a:srgbClr val="0087E6"/>
                </a:gs>
                <a:gs pos="100000">
                  <a:srgbClr val="005CBF"/>
                </a:gs>
              </a:gsLst>
              <a:lin ang="5400000" scaled="0"/>
            </a:gradFill>
          </a:ln>
        </p:spPr>
        <p:txBody>
          <a:bodyPr>
            <a:normAutofit fontScale="47500" lnSpcReduction="20000"/>
          </a:bodyPr>
          <a:lstStyle/>
          <a:p>
            <a:pPr marL="0" indent="0" algn="just">
              <a:buNone/>
            </a:pPr>
            <a:r>
              <a:rPr lang="it-IT" dirty="0" smtClean="0"/>
              <a:t>E’ AUSPICABILE LA PRESENTAZIONE DI PROPOSTE RELATIVE A:</a:t>
            </a:r>
          </a:p>
          <a:p>
            <a:pPr marL="0" indent="0" algn="just">
              <a:buNone/>
            </a:pPr>
            <a:endParaRPr lang="it-IT" b="1" dirty="0" smtClean="0"/>
          </a:p>
          <a:p>
            <a:pPr marL="0" indent="0" algn="just">
              <a:buNone/>
            </a:pPr>
            <a:r>
              <a:rPr lang="it-IT" b="1" dirty="0" smtClean="0"/>
              <a:t>PROGETTI DI NATURA INTERDISCIPLINARE CHE ATTRAVERSANO I CONFINI TRA I DIVERSI AMBITI DI RICERCA;</a:t>
            </a:r>
          </a:p>
          <a:p>
            <a:pPr marL="0" indent="0" algn="just">
              <a:buNone/>
            </a:pPr>
            <a:endParaRPr lang="it-IT" b="1" dirty="0" smtClean="0"/>
          </a:p>
          <a:p>
            <a:pPr marL="0" indent="0" algn="just">
              <a:buNone/>
            </a:pPr>
            <a:r>
              <a:rPr lang="it-IT" b="1" dirty="0" smtClean="0"/>
              <a:t>PROGETTI PIONIERISTICI, CHE AFFRONTANO CAMPI DI RICERCA NUOVI ED EMERGENTI;</a:t>
            </a:r>
          </a:p>
          <a:p>
            <a:pPr marL="0" indent="0" algn="just">
              <a:buNone/>
            </a:pPr>
            <a:endParaRPr lang="it-IT" b="1" dirty="0" smtClean="0"/>
          </a:p>
          <a:p>
            <a:pPr marL="0" lvl="0" indent="0" algn="just">
              <a:buNone/>
            </a:pPr>
            <a:r>
              <a:rPr lang="it-IT" b="1" dirty="0" smtClean="0"/>
              <a:t>PROGETTI CHE INTRODUCONO APPROCCI INNOVATIVI NON CONVENZIONALI E/O INVENZIONI SCIENTIFICHE.</a:t>
            </a:r>
            <a:endParaRPr lang="it-IT" b="1" dirty="0"/>
          </a:p>
        </p:txBody>
      </p:sp>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AMBITO SCIENTIFICO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7" name="Rettangolo 6"/>
          <p:cNvSpPr/>
          <p:nvPr/>
        </p:nvSpPr>
        <p:spPr>
          <a:xfrm>
            <a:off x="5814139" y="2428520"/>
            <a:ext cx="3329861" cy="637937"/>
          </a:xfrm>
          <a:prstGeom prst="rect">
            <a:avLst/>
          </a:prstGeom>
        </p:spPr>
        <p:txBody>
          <a:bodyPr wrap="square">
            <a:spAutoFit/>
          </a:bodyPr>
          <a:lstStyle/>
          <a:p>
            <a:pPr lvl="0" algn="ctr">
              <a:spcBef>
                <a:spcPct val="20000"/>
              </a:spcBef>
            </a:pPr>
            <a:r>
              <a:rPr lang="it-IT" b="1" dirty="0" smtClean="0">
                <a:solidFill>
                  <a:prstClr val="black"/>
                </a:solidFill>
              </a:rPr>
              <a:t>SH </a:t>
            </a:r>
          </a:p>
          <a:p>
            <a:pPr lvl="0" algn="ctr">
              <a:spcBef>
                <a:spcPct val="20000"/>
              </a:spcBef>
            </a:pPr>
            <a:r>
              <a:rPr lang="it-IT" dirty="0" smtClean="0">
                <a:solidFill>
                  <a:prstClr val="black"/>
                </a:solidFill>
              </a:rPr>
              <a:t>SCIENZE UMANISTICHE E SOCIALI</a:t>
            </a:r>
            <a:endParaRPr lang="it-IT" dirty="0">
              <a:solidFill>
                <a:prstClr val="black"/>
              </a:solidFill>
            </a:endParaRPr>
          </a:p>
        </p:txBody>
      </p:sp>
      <p:sp>
        <p:nvSpPr>
          <p:cNvPr id="9" name="CasellaDiTesto 8"/>
          <p:cNvSpPr txBox="1"/>
          <p:nvPr/>
        </p:nvSpPr>
        <p:spPr>
          <a:xfrm>
            <a:off x="3203848" y="1700808"/>
            <a:ext cx="2376264" cy="400110"/>
          </a:xfrm>
          <a:prstGeom prst="rect">
            <a:avLst/>
          </a:prstGeom>
          <a:noFill/>
        </p:spPr>
        <p:txBody>
          <a:bodyPr wrap="square" rtlCol="0">
            <a:spAutoFit/>
          </a:bodyPr>
          <a:lstStyle/>
          <a:p>
            <a:r>
              <a:rPr lang="it-IT" sz="2000" b="1" dirty="0" smtClean="0"/>
              <a:t>MACROSETTORI ERC</a:t>
            </a:r>
            <a:endParaRPr lang="it-IT" sz="2000" b="1" dirty="0"/>
          </a:p>
        </p:txBody>
      </p:sp>
      <p:sp>
        <p:nvSpPr>
          <p:cNvPr id="10" name="Rettangolo 9"/>
          <p:cNvSpPr/>
          <p:nvPr/>
        </p:nvSpPr>
        <p:spPr>
          <a:xfrm>
            <a:off x="141754" y="2457870"/>
            <a:ext cx="2448271" cy="646331"/>
          </a:xfrm>
          <a:prstGeom prst="rect">
            <a:avLst/>
          </a:prstGeom>
        </p:spPr>
        <p:txBody>
          <a:bodyPr wrap="square">
            <a:spAutoFit/>
          </a:bodyPr>
          <a:lstStyle/>
          <a:p>
            <a:pPr algn="ctr"/>
            <a:r>
              <a:rPr lang="it-IT" b="1" dirty="0" smtClean="0">
                <a:solidFill>
                  <a:prstClr val="black"/>
                </a:solidFill>
              </a:rPr>
              <a:t>LS </a:t>
            </a:r>
          </a:p>
          <a:p>
            <a:pPr algn="ctr"/>
            <a:r>
              <a:rPr lang="it-IT" dirty="0" smtClean="0">
                <a:solidFill>
                  <a:prstClr val="black"/>
                </a:solidFill>
              </a:rPr>
              <a:t>SCIENZE DELLA VITA</a:t>
            </a:r>
            <a:endParaRPr lang="it-IT" dirty="0"/>
          </a:p>
        </p:txBody>
      </p:sp>
      <p:sp>
        <p:nvSpPr>
          <p:cNvPr id="11" name="Rettangolo 10"/>
          <p:cNvSpPr/>
          <p:nvPr/>
        </p:nvSpPr>
        <p:spPr>
          <a:xfrm>
            <a:off x="2662848" y="2457870"/>
            <a:ext cx="3218792" cy="646331"/>
          </a:xfrm>
          <a:prstGeom prst="rect">
            <a:avLst/>
          </a:prstGeom>
        </p:spPr>
        <p:txBody>
          <a:bodyPr wrap="square">
            <a:spAutoFit/>
          </a:bodyPr>
          <a:lstStyle/>
          <a:p>
            <a:pPr algn="ctr"/>
            <a:r>
              <a:rPr lang="it-IT" b="1" dirty="0">
                <a:solidFill>
                  <a:prstClr val="black"/>
                </a:solidFill>
              </a:rPr>
              <a:t>PE </a:t>
            </a:r>
            <a:endParaRPr lang="it-IT" b="1" dirty="0" smtClean="0">
              <a:solidFill>
                <a:prstClr val="black"/>
              </a:solidFill>
            </a:endParaRPr>
          </a:p>
          <a:p>
            <a:pPr algn="ctr"/>
            <a:r>
              <a:rPr lang="it-IT" dirty="0" smtClean="0">
                <a:solidFill>
                  <a:prstClr val="black"/>
                </a:solidFill>
              </a:rPr>
              <a:t>SCIENZE FISICHE E INGEGNERIA</a:t>
            </a:r>
            <a:endParaRPr lang="it-IT" dirty="0"/>
          </a:p>
        </p:txBody>
      </p:sp>
      <p:cxnSp>
        <p:nvCxnSpPr>
          <p:cNvPr id="13" name="Connettore 2 12"/>
          <p:cNvCxnSpPr/>
          <p:nvPr/>
        </p:nvCxnSpPr>
        <p:spPr>
          <a:xfrm flipH="1">
            <a:off x="2267744" y="2100918"/>
            <a:ext cx="1008112" cy="64318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5" name="Connettore 2 14"/>
          <p:cNvCxnSpPr/>
          <p:nvPr/>
        </p:nvCxnSpPr>
        <p:spPr>
          <a:xfrm>
            <a:off x="4247024" y="2100918"/>
            <a:ext cx="0" cy="356952"/>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7" name="Connettore 2 16"/>
          <p:cNvCxnSpPr/>
          <p:nvPr/>
        </p:nvCxnSpPr>
        <p:spPr>
          <a:xfrm>
            <a:off x="5472100" y="2100918"/>
            <a:ext cx="684076" cy="53599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 name="Segnaposto numero diapositiva 1"/>
          <p:cNvSpPr>
            <a:spLocks noGrp="1"/>
          </p:cNvSpPr>
          <p:nvPr>
            <p:ph type="sldNum" sz="quarter" idx="12"/>
          </p:nvPr>
        </p:nvSpPr>
        <p:spPr/>
        <p:txBody>
          <a:bodyPr/>
          <a:lstStyle/>
          <a:p>
            <a:fld id="{E7A41E1B-4F70-4964-A407-84C68BE8251C}" type="slidenum">
              <a:rPr lang="it-IT" smtClean="0"/>
              <a:pPr/>
              <a:t>6</a:t>
            </a:fld>
            <a:endParaRPr lang="it-IT"/>
          </a:p>
        </p:txBody>
      </p:sp>
      <p:sp>
        <p:nvSpPr>
          <p:cNvPr id="8" name="Segnaposto piè di pagina 7"/>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41012293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750"/>
                                        <p:tgtEl>
                                          <p:spTgt spid="9"/>
                                        </p:tgtEl>
                                      </p:cBhvr>
                                    </p:animEffect>
                                    <p:anim calcmode="lin" valueType="num">
                                      <p:cBhvr>
                                        <p:cTn id="8" dur="750" fill="hold"/>
                                        <p:tgtEl>
                                          <p:spTgt spid="9"/>
                                        </p:tgtEl>
                                        <p:attrNameLst>
                                          <p:attrName>ppt_x</p:attrName>
                                        </p:attrNameLst>
                                      </p:cBhvr>
                                      <p:tavLst>
                                        <p:tav tm="0">
                                          <p:val>
                                            <p:strVal val="#ppt_x"/>
                                          </p:val>
                                        </p:tav>
                                        <p:tav tm="100000">
                                          <p:val>
                                            <p:strVal val="#ppt_x"/>
                                          </p:val>
                                        </p:tav>
                                      </p:tavLst>
                                    </p:anim>
                                    <p:anim calcmode="lin" valueType="num">
                                      <p:cBhvr>
                                        <p:cTn id="9" dur="75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anim calcmode="lin" valueType="num">
                                      <p:cBhvr>
                                        <p:cTn id="20" dur="1000" fill="hold"/>
                                        <p:tgtEl>
                                          <p:spTgt spid="17"/>
                                        </p:tgtEl>
                                        <p:attrNameLst>
                                          <p:attrName>ppt_x</p:attrName>
                                        </p:attrNameLst>
                                      </p:cBhvr>
                                      <p:tavLst>
                                        <p:tav tm="0">
                                          <p:val>
                                            <p:strVal val="#ppt_x"/>
                                          </p:val>
                                        </p:tav>
                                        <p:tav tm="100000">
                                          <p:val>
                                            <p:strVal val="#ppt_x"/>
                                          </p:val>
                                        </p:tav>
                                      </p:tavLst>
                                    </p:anim>
                                    <p:anim calcmode="lin" valueType="num">
                                      <p:cBhvr>
                                        <p:cTn id="21" dur="1000" fill="hold"/>
                                        <p:tgtEl>
                                          <p:spTgt spid="17"/>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10"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par>
                          <p:cTn id="26" fill="hold">
                            <p:stCondLst>
                              <p:cond delay="325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75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par>
                          <p:cTn id="34" fill="hold">
                            <p:stCondLst>
                              <p:cond delay="4250"/>
                            </p:stCondLst>
                            <p:childTnLst>
                              <p:par>
                                <p:cTn id="35" presetID="10"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par>
                          <p:cTn id="38" fill="hold">
                            <p:stCondLst>
                              <p:cond delay="4750"/>
                            </p:stCondLst>
                            <p:childTnLst>
                              <p:par>
                                <p:cTn id="39" presetID="10" presetClass="entr" presetSubtype="0" fill="hold" grpId="0" nodeType="afterEffect">
                                  <p:stCondLst>
                                    <p:cond delay="0"/>
                                  </p:stCondLst>
                                  <p:childTnLst>
                                    <p:set>
                                      <p:cBhvr>
                                        <p:cTn id="40" dur="1" fill="hold">
                                          <p:stCondLst>
                                            <p:cond delay="0"/>
                                          </p:stCondLst>
                                        </p:cTn>
                                        <p:tgtEl>
                                          <p:spTgt spid="3">
                                            <p:bg/>
                                          </p:spTgt>
                                        </p:tgtEl>
                                        <p:attrNameLst>
                                          <p:attrName>style.visibility</p:attrName>
                                        </p:attrNameLst>
                                      </p:cBhvr>
                                      <p:to>
                                        <p:strVal val="visible"/>
                                      </p:to>
                                    </p:set>
                                    <p:animEffect transition="in" filter="fade">
                                      <p:cBhvr>
                                        <p:cTn id="41" dur="500"/>
                                        <p:tgtEl>
                                          <p:spTgt spid="3">
                                            <p:bg/>
                                          </p:spTgt>
                                        </p:tgtEl>
                                      </p:cBhvr>
                                    </p:animEffect>
                                  </p:childTnLst>
                                </p:cTn>
                              </p:par>
                            </p:childTnLst>
                          </p:cTn>
                        </p:par>
                        <p:par>
                          <p:cTn id="42" fill="hold">
                            <p:stCondLst>
                              <p:cond delay="5250"/>
                            </p:stCondLst>
                            <p:childTnLst>
                              <p:par>
                                <p:cTn id="43" presetID="10" presetClass="entr" presetSubtype="0" fill="hold" grpId="0" nodeType="afterEffect">
                                  <p:stCondLst>
                                    <p:cond delay="0"/>
                                  </p:stCondLst>
                                  <p:childTnLst>
                                    <p:set>
                                      <p:cBhvr>
                                        <p:cTn id="44" dur="1" fill="hold">
                                          <p:stCondLst>
                                            <p:cond delay="0"/>
                                          </p:stCondLst>
                                        </p:cTn>
                                        <p:tgtEl>
                                          <p:spTgt spid="3">
                                            <p:txEl>
                                              <p:pRg st="0" end="0"/>
                                            </p:txEl>
                                          </p:spTgt>
                                        </p:tgtEl>
                                        <p:attrNameLst>
                                          <p:attrName>style.visibility</p:attrName>
                                        </p:attrNameLst>
                                      </p:cBhvr>
                                      <p:to>
                                        <p:strVal val="visible"/>
                                      </p:to>
                                    </p:set>
                                    <p:animEffect transition="in" filter="fade">
                                      <p:cBhvr>
                                        <p:cTn id="45" dur="500"/>
                                        <p:tgtEl>
                                          <p:spTgt spid="3">
                                            <p:txEl>
                                              <p:pRg st="0" end="0"/>
                                            </p:txEl>
                                          </p:spTgt>
                                        </p:tgtEl>
                                      </p:cBhvr>
                                    </p:animEffect>
                                  </p:childTnLst>
                                </p:cTn>
                              </p:par>
                            </p:childTnLst>
                          </p:cTn>
                        </p:par>
                        <p:par>
                          <p:cTn id="46" fill="hold">
                            <p:stCondLst>
                              <p:cond delay="5750"/>
                            </p:stCondLst>
                            <p:childTnLst>
                              <p:par>
                                <p:cTn id="47" presetID="10" presetClass="entr" presetSubtype="0" fill="hold" grpId="0" nodeType="afterEffect">
                                  <p:stCondLst>
                                    <p:cond delay="0"/>
                                  </p:stCondLst>
                                  <p:childTnLst>
                                    <p:set>
                                      <p:cBhvr>
                                        <p:cTn id="48" dur="1" fill="hold">
                                          <p:stCondLst>
                                            <p:cond delay="0"/>
                                          </p:stCondLst>
                                        </p:cTn>
                                        <p:tgtEl>
                                          <p:spTgt spid="3">
                                            <p:txEl>
                                              <p:pRg st="2" end="2"/>
                                            </p:txEl>
                                          </p:spTgt>
                                        </p:tgtEl>
                                        <p:attrNameLst>
                                          <p:attrName>style.visibility</p:attrName>
                                        </p:attrNameLst>
                                      </p:cBhvr>
                                      <p:to>
                                        <p:strVal val="visible"/>
                                      </p:to>
                                    </p:set>
                                    <p:animEffect transition="in" filter="fade">
                                      <p:cBhvr>
                                        <p:cTn id="49" dur="500"/>
                                        <p:tgtEl>
                                          <p:spTgt spid="3">
                                            <p:txEl>
                                              <p:pRg st="2" end="2"/>
                                            </p:txEl>
                                          </p:spTgt>
                                        </p:tgtEl>
                                      </p:cBhvr>
                                    </p:animEffect>
                                  </p:childTnLst>
                                </p:cTn>
                              </p:par>
                            </p:childTnLst>
                          </p:cTn>
                        </p:par>
                        <p:par>
                          <p:cTn id="50" fill="hold">
                            <p:stCondLst>
                              <p:cond delay="6250"/>
                            </p:stCondLst>
                            <p:childTnLst>
                              <p:par>
                                <p:cTn id="51" presetID="10" presetClass="entr" presetSubtype="0" fill="hold" grpId="0" nodeType="afterEffect">
                                  <p:stCondLst>
                                    <p:cond delay="0"/>
                                  </p:stCondLst>
                                  <p:childTnLst>
                                    <p:set>
                                      <p:cBhvr>
                                        <p:cTn id="52" dur="1" fill="hold">
                                          <p:stCondLst>
                                            <p:cond delay="0"/>
                                          </p:stCondLst>
                                        </p:cTn>
                                        <p:tgtEl>
                                          <p:spTgt spid="3">
                                            <p:txEl>
                                              <p:pRg st="4" end="4"/>
                                            </p:txEl>
                                          </p:spTgt>
                                        </p:tgtEl>
                                        <p:attrNameLst>
                                          <p:attrName>style.visibility</p:attrName>
                                        </p:attrNameLst>
                                      </p:cBhvr>
                                      <p:to>
                                        <p:strVal val="visible"/>
                                      </p:to>
                                    </p:set>
                                    <p:animEffect transition="in" filter="fade">
                                      <p:cBhvr>
                                        <p:cTn id="53" dur="500"/>
                                        <p:tgtEl>
                                          <p:spTgt spid="3">
                                            <p:txEl>
                                              <p:pRg st="4" end="4"/>
                                            </p:txEl>
                                          </p:spTgt>
                                        </p:tgtEl>
                                      </p:cBhvr>
                                    </p:animEffect>
                                  </p:childTnLst>
                                </p:cTn>
                              </p:par>
                            </p:childTnLst>
                          </p:cTn>
                        </p:par>
                        <p:par>
                          <p:cTn id="54" fill="hold">
                            <p:stCondLst>
                              <p:cond delay="6750"/>
                            </p:stCondLst>
                            <p:childTnLst>
                              <p:par>
                                <p:cTn id="55" presetID="10" presetClass="entr" presetSubtype="0" fill="hold" grpId="0" nodeType="after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Effect transition="in" filter="fade">
                                      <p:cBhvr>
                                        <p:cTn id="5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755576" y="1988839"/>
            <a:ext cx="3024336" cy="648073"/>
          </a:xfrm>
        </p:spPr>
        <p:txBody>
          <a:bodyPr>
            <a:normAutofit/>
          </a:bodyPr>
          <a:lstStyle/>
          <a:p>
            <a:pPr algn="l"/>
            <a:r>
              <a:rPr lang="it-IT" sz="1800" b="1" dirty="0" smtClean="0"/>
              <a:t>FINANZIAMENTO TOTALE</a:t>
            </a:r>
            <a:endParaRPr lang="it-IT" sz="1800" b="1" dirty="0"/>
          </a:p>
        </p:txBody>
      </p:sp>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FINANZIAMENTO DEI PROGETTI</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7" name="Titolo 1"/>
          <p:cNvSpPr txBox="1">
            <a:spLocks/>
          </p:cNvSpPr>
          <p:nvPr/>
        </p:nvSpPr>
        <p:spPr>
          <a:xfrm>
            <a:off x="5220072" y="1988838"/>
            <a:ext cx="3024336" cy="6480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t>47.215.612</a:t>
            </a:r>
            <a:endParaRPr lang="it-IT" sz="1800" b="1" dirty="0"/>
          </a:p>
        </p:txBody>
      </p:sp>
      <p:cxnSp>
        <p:nvCxnSpPr>
          <p:cNvPr id="9" name="Connettore 2 8"/>
          <p:cNvCxnSpPr/>
          <p:nvPr/>
        </p:nvCxnSpPr>
        <p:spPr>
          <a:xfrm>
            <a:off x="3347864" y="2312874"/>
            <a:ext cx="2664296" cy="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0" name="Titolo 1"/>
          <p:cNvSpPr txBox="1">
            <a:spLocks/>
          </p:cNvSpPr>
          <p:nvPr/>
        </p:nvSpPr>
        <p:spPr>
          <a:xfrm>
            <a:off x="755576" y="4437111"/>
            <a:ext cx="3024336" cy="6480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it-IT" sz="1800" b="1" dirty="0" smtClean="0"/>
              <a:t>SINGOLO PROGETTO </a:t>
            </a:r>
            <a:endParaRPr lang="it-IT" sz="1800" b="1" dirty="0"/>
          </a:p>
        </p:txBody>
      </p:sp>
      <p:sp>
        <p:nvSpPr>
          <p:cNvPr id="11" name="Titolo 1"/>
          <p:cNvSpPr txBox="1">
            <a:spLocks/>
          </p:cNvSpPr>
          <p:nvPr/>
        </p:nvSpPr>
        <p:spPr>
          <a:xfrm>
            <a:off x="5220072" y="4437110"/>
            <a:ext cx="3024336" cy="6480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t>MAX</a:t>
            </a:r>
          </a:p>
          <a:p>
            <a:r>
              <a:rPr lang="it-IT" sz="1800" b="1" dirty="0" smtClean="0"/>
              <a:t>1.000.000</a:t>
            </a:r>
            <a:endParaRPr lang="it-IT" sz="1800" b="1" dirty="0"/>
          </a:p>
        </p:txBody>
      </p:sp>
      <p:cxnSp>
        <p:nvCxnSpPr>
          <p:cNvPr id="12" name="Connettore 2 11"/>
          <p:cNvCxnSpPr/>
          <p:nvPr/>
        </p:nvCxnSpPr>
        <p:spPr>
          <a:xfrm>
            <a:off x="3059832" y="4797152"/>
            <a:ext cx="2952328" cy="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3" name="Titolo 1"/>
          <p:cNvSpPr txBox="1">
            <a:spLocks/>
          </p:cNvSpPr>
          <p:nvPr/>
        </p:nvSpPr>
        <p:spPr>
          <a:xfrm>
            <a:off x="755576" y="5445223"/>
            <a:ext cx="3024336" cy="6480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it-IT" sz="1800" b="1" dirty="0" smtClean="0"/>
              <a:t>DURATA PROGETTO</a:t>
            </a:r>
            <a:endParaRPr lang="it-IT" sz="1800" b="1" dirty="0"/>
          </a:p>
        </p:txBody>
      </p:sp>
      <p:sp>
        <p:nvSpPr>
          <p:cNvPr id="14" name="Titolo 1"/>
          <p:cNvSpPr txBox="1">
            <a:spLocks/>
          </p:cNvSpPr>
          <p:nvPr/>
        </p:nvSpPr>
        <p:spPr>
          <a:xfrm>
            <a:off x="5220072" y="5445222"/>
            <a:ext cx="3024336" cy="6480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t>MAX</a:t>
            </a:r>
          </a:p>
          <a:p>
            <a:r>
              <a:rPr lang="it-IT" sz="1800" b="1" dirty="0" smtClean="0"/>
              <a:t>3 ANNI</a:t>
            </a:r>
            <a:endParaRPr lang="it-IT" sz="1800" b="1" dirty="0"/>
          </a:p>
        </p:txBody>
      </p:sp>
      <p:cxnSp>
        <p:nvCxnSpPr>
          <p:cNvPr id="15" name="Connettore 2 14"/>
          <p:cNvCxnSpPr/>
          <p:nvPr/>
        </p:nvCxnSpPr>
        <p:spPr>
          <a:xfrm flipV="1">
            <a:off x="3131840" y="5769258"/>
            <a:ext cx="2880320" cy="1"/>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6" name="Titolo 1"/>
          <p:cNvSpPr txBox="1">
            <a:spLocks/>
          </p:cNvSpPr>
          <p:nvPr/>
        </p:nvSpPr>
        <p:spPr>
          <a:xfrm>
            <a:off x="547936" y="2924943"/>
            <a:ext cx="3024336" cy="6480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it-IT" sz="1800" b="1" dirty="0"/>
          </a:p>
        </p:txBody>
      </p:sp>
      <p:sp>
        <p:nvSpPr>
          <p:cNvPr id="21" name="CasellaDiTesto 20"/>
          <p:cNvSpPr txBox="1"/>
          <p:nvPr/>
        </p:nvSpPr>
        <p:spPr>
          <a:xfrm>
            <a:off x="1738737" y="2865710"/>
            <a:ext cx="5583460" cy="923330"/>
          </a:xfrm>
          <a:prstGeom prst="rect">
            <a:avLst/>
          </a:prstGeom>
          <a:noFill/>
        </p:spPr>
        <p:txBody>
          <a:bodyPr wrap="square" rtlCol="0">
            <a:spAutoFit/>
          </a:bodyPr>
          <a:lstStyle/>
          <a:p>
            <a:r>
              <a:rPr lang="it-IT" dirty="0" smtClean="0"/>
              <a:t> </a:t>
            </a:r>
            <a:r>
              <a:rPr lang="it-IT" b="1" dirty="0" smtClean="0"/>
              <a:t>LS - SCIENZE DELLA VITA:			40 %</a:t>
            </a:r>
          </a:p>
          <a:p>
            <a:pPr lvl="0"/>
            <a:r>
              <a:rPr lang="it-IT" b="1" dirty="0" smtClean="0"/>
              <a:t> PE - SCIENZE FISICHE E INGEGNERIA: 		40%</a:t>
            </a:r>
          </a:p>
          <a:p>
            <a:pPr lvl="0"/>
            <a:r>
              <a:rPr lang="it-IT" b="1" dirty="0" smtClean="0"/>
              <a:t> SH - SCIENZE UMANISTICHE E SOCIALI: 	20 %</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7</a:t>
            </a:fld>
            <a:endParaRPr lang="it-IT"/>
          </a:p>
        </p:txBody>
      </p:sp>
      <p:sp>
        <p:nvSpPr>
          <p:cNvPr id="8" name="Segnaposto piè di pagina 7"/>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9909131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style.rotation</p:attrName>
                                        </p:attrNameLst>
                                      </p:cBhvr>
                                      <p:tavLst>
                                        <p:tav tm="0">
                                          <p:val>
                                            <p:fltVal val="90"/>
                                          </p:val>
                                        </p:tav>
                                        <p:tav tm="100000">
                                          <p:val>
                                            <p:fltVal val="0"/>
                                          </p:val>
                                        </p:tav>
                                      </p:tavLst>
                                    </p:anim>
                                    <p:animEffect transition="in" filter="fade">
                                      <p:cBhvr>
                                        <p:cTn id="10" dur="75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1000" fill="hold"/>
                                        <p:tgtEl>
                                          <p:spTgt spid="21"/>
                                        </p:tgtEl>
                                        <p:attrNameLst>
                                          <p:attrName>ppt_w</p:attrName>
                                        </p:attrNameLst>
                                      </p:cBhvr>
                                      <p:tavLst>
                                        <p:tav tm="0">
                                          <p:val>
                                            <p:fltVal val="0"/>
                                          </p:val>
                                        </p:tav>
                                        <p:tav tm="100000">
                                          <p:val>
                                            <p:strVal val="#ppt_w"/>
                                          </p:val>
                                        </p:tav>
                                      </p:tavLst>
                                    </p:anim>
                                    <p:anim calcmode="lin" valueType="num">
                                      <p:cBhvr>
                                        <p:cTn id="26" dur="1000" fill="hold"/>
                                        <p:tgtEl>
                                          <p:spTgt spid="21"/>
                                        </p:tgtEl>
                                        <p:attrNameLst>
                                          <p:attrName>ppt_h</p:attrName>
                                        </p:attrNameLst>
                                      </p:cBhvr>
                                      <p:tavLst>
                                        <p:tav tm="0">
                                          <p:val>
                                            <p:fltVal val="0"/>
                                          </p:val>
                                        </p:tav>
                                        <p:tav tm="100000">
                                          <p:val>
                                            <p:strVal val="#ppt_h"/>
                                          </p:val>
                                        </p:tav>
                                      </p:tavLst>
                                    </p:anim>
                                    <p:anim calcmode="lin" valueType="num">
                                      <p:cBhvr>
                                        <p:cTn id="27" dur="1000" fill="hold"/>
                                        <p:tgtEl>
                                          <p:spTgt spid="21"/>
                                        </p:tgtEl>
                                        <p:attrNameLst>
                                          <p:attrName>style.rotation</p:attrName>
                                        </p:attrNameLst>
                                      </p:cBhvr>
                                      <p:tavLst>
                                        <p:tav tm="0">
                                          <p:val>
                                            <p:fltVal val="90"/>
                                          </p:val>
                                        </p:tav>
                                        <p:tav tm="100000">
                                          <p:val>
                                            <p:fltVal val="0"/>
                                          </p:val>
                                        </p:tav>
                                      </p:tavLst>
                                    </p:anim>
                                    <p:animEffect transition="in" filter="fade">
                                      <p:cBhvr>
                                        <p:cTn id="28" dur="1000"/>
                                        <p:tgtEl>
                                          <p:spTgt spid="21"/>
                                        </p:tgtEl>
                                      </p:cBhvr>
                                    </p:animEffect>
                                  </p:childTnLst>
                                </p:cTn>
                              </p:par>
                              <p:par>
                                <p:cTn id="29" presetID="31"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1000" fill="hold"/>
                                        <p:tgtEl>
                                          <p:spTgt spid="10"/>
                                        </p:tgtEl>
                                        <p:attrNameLst>
                                          <p:attrName>ppt_w</p:attrName>
                                        </p:attrNameLst>
                                      </p:cBhvr>
                                      <p:tavLst>
                                        <p:tav tm="0">
                                          <p:val>
                                            <p:fltVal val="0"/>
                                          </p:val>
                                        </p:tav>
                                        <p:tav tm="100000">
                                          <p:val>
                                            <p:strVal val="#ppt_w"/>
                                          </p:val>
                                        </p:tav>
                                      </p:tavLst>
                                    </p:anim>
                                    <p:anim calcmode="lin" valueType="num">
                                      <p:cBhvr>
                                        <p:cTn id="38" dur="1000" fill="hold"/>
                                        <p:tgtEl>
                                          <p:spTgt spid="10"/>
                                        </p:tgtEl>
                                        <p:attrNameLst>
                                          <p:attrName>ppt_h</p:attrName>
                                        </p:attrNameLst>
                                      </p:cBhvr>
                                      <p:tavLst>
                                        <p:tav tm="0">
                                          <p:val>
                                            <p:fltVal val="0"/>
                                          </p:val>
                                        </p:tav>
                                        <p:tav tm="100000">
                                          <p:val>
                                            <p:strVal val="#ppt_h"/>
                                          </p:val>
                                        </p:tav>
                                      </p:tavLst>
                                    </p:anim>
                                    <p:anim calcmode="lin" valueType="num">
                                      <p:cBhvr>
                                        <p:cTn id="39" dur="1000" fill="hold"/>
                                        <p:tgtEl>
                                          <p:spTgt spid="10"/>
                                        </p:tgtEl>
                                        <p:attrNameLst>
                                          <p:attrName>style.rotation</p:attrName>
                                        </p:attrNameLst>
                                      </p:cBhvr>
                                      <p:tavLst>
                                        <p:tav tm="0">
                                          <p:val>
                                            <p:fltVal val="90"/>
                                          </p:val>
                                        </p:tav>
                                        <p:tav tm="100000">
                                          <p:val>
                                            <p:fltVal val="0"/>
                                          </p:val>
                                        </p:tav>
                                      </p:tavLst>
                                    </p:anim>
                                    <p:animEffect transition="in" filter="fade">
                                      <p:cBhvr>
                                        <p:cTn id="40" dur="1000"/>
                                        <p:tgtEl>
                                          <p:spTgt spid="10"/>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1000" fill="hold"/>
                                        <p:tgtEl>
                                          <p:spTgt spid="11"/>
                                        </p:tgtEl>
                                        <p:attrNameLst>
                                          <p:attrName>ppt_w</p:attrName>
                                        </p:attrNameLst>
                                      </p:cBhvr>
                                      <p:tavLst>
                                        <p:tav tm="0">
                                          <p:val>
                                            <p:fltVal val="0"/>
                                          </p:val>
                                        </p:tav>
                                        <p:tav tm="100000">
                                          <p:val>
                                            <p:strVal val="#ppt_w"/>
                                          </p:val>
                                        </p:tav>
                                      </p:tavLst>
                                    </p:anim>
                                    <p:anim calcmode="lin" valueType="num">
                                      <p:cBhvr>
                                        <p:cTn id="44" dur="1000" fill="hold"/>
                                        <p:tgtEl>
                                          <p:spTgt spid="11"/>
                                        </p:tgtEl>
                                        <p:attrNameLst>
                                          <p:attrName>ppt_h</p:attrName>
                                        </p:attrNameLst>
                                      </p:cBhvr>
                                      <p:tavLst>
                                        <p:tav tm="0">
                                          <p:val>
                                            <p:fltVal val="0"/>
                                          </p:val>
                                        </p:tav>
                                        <p:tav tm="100000">
                                          <p:val>
                                            <p:strVal val="#ppt_h"/>
                                          </p:val>
                                        </p:tav>
                                      </p:tavLst>
                                    </p:anim>
                                    <p:anim calcmode="lin" valueType="num">
                                      <p:cBhvr>
                                        <p:cTn id="45" dur="1000" fill="hold"/>
                                        <p:tgtEl>
                                          <p:spTgt spid="11"/>
                                        </p:tgtEl>
                                        <p:attrNameLst>
                                          <p:attrName>style.rotation</p:attrName>
                                        </p:attrNameLst>
                                      </p:cBhvr>
                                      <p:tavLst>
                                        <p:tav tm="0">
                                          <p:val>
                                            <p:fltVal val="90"/>
                                          </p:val>
                                        </p:tav>
                                        <p:tav tm="100000">
                                          <p:val>
                                            <p:fltVal val="0"/>
                                          </p:val>
                                        </p:tav>
                                      </p:tavLst>
                                    </p:anim>
                                    <p:animEffect transition="in" filter="fade">
                                      <p:cBhvr>
                                        <p:cTn id="46" dur="1000"/>
                                        <p:tgtEl>
                                          <p:spTgt spid="11"/>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1000" fill="hold"/>
                                        <p:tgtEl>
                                          <p:spTgt spid="14"/>
                                        </p:tgtEl>
                                        <p:attrNameLst>
                                          <p:attrName>ppt_w</p:attrName>
                                        </p:attrNameLst>
                                      </p:cBhvr>
                                      <p:tavLst>
                                        <p:tav tm="0">
                                          <p:val>
                                            <p:fltVal val="0"/>
                                          </p:val>
                                        </p:tav>
                                        <p:tav tm="100000">
                                          <p:val>
                                            <p:strVal val="#ppt_w"/>
                                          </p:val>
                                        </p:tav>
                                      </p:tavLst>
                                    </p:anim>
                                    <p:anim calcmode="lin" valueType="num">
                                      <p:cBhvr>
                                        <p:cTn id="50" dur="1000" fill="hold"/>
                                        <p:tgtEl>
                                          <p:spTgt spid="14"/>
                                        </p:tgtEl>
                                        <p:attrNameLst>
                                          <p:attrName>ppt_h</p:attrName>
                                        </p:attrNameLst>
                                      </p:cBhvr>
                                      <p:tavLst>
                                        <p:tav tm="0">
                                          <p:val>
                                            <p:fltVal val="0"/>
                                          </p:val>
                                        </p:tav>
                                        <p:tav tm="100000">
                                          <p:val>
                                            <p:strVal val="#ppt_h"/>
                                          </p:val>
                                        </p:tav>
                                      </p:tavLst>
                                    </p:anim>
                                    <p:anim calcmode="lin" valueType="num">
                                      <p:cBhvr>
                                        <p:cTn id="51" dur="1000" fill="hold"/>
                                        <p:tgtEl>
                                          <p:spTgt spid="14"/>
                                        </p:tgtEl>
                                        <p:attrNameLst>
                                          <p:attrName>style.rotation</p:attrName>
                                        </p:attrNameLst>
                                      </p:cBhvr>
                                      <p:tavLst>
                                        <p:tav tm="0">
                                          <p:val>
                                            <p:fltVal val="90"/>
                                          </p:val>
                                        </p:tav>
                                        <p:tav tm="100000">
                                          <p:val>
                                            <p:fltVal val="0"/>
                                          </p:val>
                                        </p:tav>
                                      </p:tavLst>
                                    </p:anim>
                                    <p:animEffect transition="in" filter="fade">
                                      <p:cBhvr>
                                        <p:cTn id="52" dur="1000"/>
                                        <p:tgtEl>
                                          <p:spTgt spid="14"/>
                                        </p:tgtEl>
                                      </p:cBhvr>
                                    </p:animEffect>
                                  </p:childTnLst>
                                </p:cTn>
                              </p:par>
                              <p:par>
                                <p:cTn id="53" presetID="31" presetClass="entr" presetSubtype="0"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 calcmode="lin" valueType="num">
                                      <p:cBhvr>
                                        <p:cTn id="57" dur="1000" fill="hold"/>
                                        <p:tgtEl>
                                          <p:spTgt spid="15"/>
                                        </p:tgtEl>
                                        <p:attrNameLst>
                                          <p:attrName>style.rotation</p:attrName>
                                        </p:attrNameLst>
                                      </p:cBhvr>
                                      <p:tavLst>
                                        <p:tav tm="0">
                                          <p:val>
                                            <p:fltVal val="90"/>
                                          </p:val>
                                        </p:tav>
                                        <p:tav tm="100000">
                                          <p:val>
                                            <p:fltVal val="0"/>
                                          </p:val>
                                        </p:tav>
                                      </p:tavLst>
                                    </p:anim>
                                    <p:animEffect transition="in" filter="fade">
                                      <p:cBhvr>
                                        <p:cTn id="58" dur="1000"/>
                                        <p:tgtEl>
                                          <p:spTgt spid="15"/>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1000" fill="hold"/>
                                        <p:tgtEl>
                                          <p:spTgt spid="13"/>
                                        </p:tgtEl>
                                        <p:attrNameLst>
                                          <p:attrName>ppt_w</p:attrName>
                                        </p:attrNameLst>
                                      </p:cBhvr>
                                      <p:tavLst>
                                        <p:tav tm="0">
                                          <p:val>
                                            <p:fltVal val="0"/>
                                          </p:val>
                                        </p:tav>
                                        <p:tav tm="100000">
                                          <p:val>
                                            <p:strVal val="#ppt_w"/>
                                          </p:val>
                                        </p:tav>
                                      </p:tavLst>
                                    </p:anim>
                                    <p:anim calcmode="lin" valueType="num">
                                      <p:cBhvr>
                                        <p:cTn id="62" dur="1000" fill="hold"/>
                                        <p:tgtEl>
                                          <p:spTgt spid="13"/>
                                        </p:tgtEl>
                                        <p:attrNameLst>
                                          <p:attrName>ppt_h</p:attrName>
                                        </p:attrNameLst>
                                      </p:cBhvr>
                                      <p:tavLst>
                                        <p:tav tm="0">
                                          <p:val>
                                            <p:fltVal val="0"/>
                                          </p:val>
                                        </p:tav>
                                        <p:tav tm="100000">
                                          <p:val>
                                            <p:strVal val="#ppt_h"/>
                                          </p:val>
                                        </p:tav>
                                      </p:tavLst>
                                    </p:anim>
                                    <p:anim calcmode="lin" valueType="num">
                                      <p:cBhvr>
                                        <p:cTn id="63" dur="1000" fill="hold"/>
                                        <p:tgtEl>
                                          <p:spTgt spid="13"/>
                                        </p:tgtEl>
                                        <p:attrNameLst>
                                          <p:attrName>style.rotation</p:attrName>
                                        </p:attrNameLst>
                                      </p:cBhvr>
                                      <p:tavLst>
                                        <p:tav tm="0">
                                          <p:val>
                                            <p:fltVal val="90"/>
                                          </p:val>
                                        </p:tav>
                                        <p:tav tm="100000">
                                          <p:val>
                                            <p:fltVal val="0"/>
                                          </p:val>
                                        </p:tav>
                                      </p:tavLst>
                                    </p:anim>
                                    <p:animEffect transition="in" filter="fade">
                                      <p:cBhvr>
                                        <p:cTn id="6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10" grpId="0"/>
      <p:bldP spid="11" grpId="0"/>
      <p:bldP spid="13" grpId="0"/>
      <p:bldP spid="14"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cxnSp>
        <p:nvCxnSpPr>
          <p:cNvPr id="12" name="Connettore 2 11"/>
          <p:cNvCxnSpPr>
            <a:endCxn id="17" idx="1"/>
          </p:cNvCxnSpPr>
          <p:nvPr/>
        </p:nvCxnSpPr>
        <p:spPr>
          <a:xfrm>
            <a:off x="4463988" y="2017805"/>
            <a:ext cx="784429" cy="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6" name="Titolo 1"/>
          <p:cNvSpPr txBox="1">
            <a:spLocks/>
          </p:cNvSpPr>
          <p:nvPr/>
        </p:nvSpPr>
        <p:spPr>
          <a:xfrm>
            <a:off x="899592" y="2202471"/>
            <a:ext cx="3024336" cy="64807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it-IT" sz="1800" b="1" dirty="0"/>
          </a:p>
        </p:txBody>
      </p:sp>
      <p:sp>
        <p:nvSpPr>
          <p:cNvPr id="21" name="CasellaDiTesto 20"/>
          <p:cNvSpPr txBox="1"/>
          <p:nvPr/>
        </p:nvSpPr>
        <p:spPr>
          <a:xfrm>
            <a:off x="547936" y="1833139"/>
            <a:ext cx="4096072" cy="369332"/>
          </a:xfrm>
          <a:prstGeom prst="rect">
            <a:avLst/>
          </a:prstGeom>
          <a:noFill/>
        </p:spPr>
        <p:txBody>
          <a:bodyPr wrap="square" rtlCol="0">
            <a:spAutoFit/>
          </a:bodyPr>
          <a:lstStyle/>
          <a:p>
            <a:r>
              <a:rPr lang="it-IT" b="1" dirty="0" smtClean="0"/>
              <a:t>SCADENZA PRESENTAZIONE DOMANDA</a:t>
            </a:r>
            <a:endParaRPr lang="it-IT" b="1" dirty="0"/>
          </a:p>
        </p:txBody>
      </p:sp>
      <p:sp>
        <p:nvSpPr>
          <p:cNvPr id="3" name="Titolo 2"/>
          <p:cNvSpPr>
            <a:spLocks noGrp="1"/>
          </p:cNvSpPr>
          <p:nvPr>
            <p:ph type="ctrTitle"/>
          </p:nvPr>
        </p:nvSpPr>
        <p:spPr>
          <a:xfrm>
            <a:off x="323528" y="3861048"/>
            <a:ext cx="8568952" cy="2160240"/>
          </a:xfrm>
          <a:ln w="25400">
            <a:solidFill>
              <a:srgbClr val="002060"/>
            </a:solidFill>
          </a:ln>
        </p:spPr>
        <p:txBody>
          <a:bodyPr>
            <a:normAutofit/>
          </a:bodyPr>
          <a:lstStyle/>
          <a:p>
            <a:pPr algn="l"/>
            <a:r>
              <a:rPr lang="it-IT" sz="1800" b="1" dirty="0" smtClean="0"/>
              <a:t>OGNI DOMANDA, REDATTA IN LINGUA INGLESE, PREVEDE TRE COMPONENTI DISTINTE:</a:t>
            </a:r>
            <a:br>
              <a:rPr lang="it-IT" sz="1800" b="1" dirty="0" smtClean="0"/>
            </a:br>
            <a:r>
              <a:rPr lang="it-IT" sz="1800" dirty="0" smtClean="0"/>
              <a:t> </a:t>
            </a:r>
            <a:r>
              <a:rPr lang="it-IT" sz="2000" dirty="0"/>
              <a:t/>
            </a:r>
            <a:br>
              <a:rPr lang="it-IT" sz="2000" dirty="0"/>
            </a:br>
            <a:r>
              <a:rPr lang="it-IT" sz="1800" b="1" dirty="0" smtClean="0"/>
              <a:t>PARTE A:		IL FORM AMMINISTRATIVO </a:t>
            </a:r>
            <a:br>
              <a:rPr lang="it-IT" sz="1800" b="1" dirty="0" smtClean="0"/>
            </a:br>
            <a:r>
              <a:rPr lang="it-IT" sz="1800" b="1" dirty="0" smtClean="0"/>
              <a:t>PARTE B:		LA PROPOSTA DI RICERCA</a:t>
            </a:r>
            <a:r>
              <a:rPr lang="it-IT" sz="1800" b="1" dirty="0"/>
              <a:t/>
            </a:r>
            <a:br>
              <a:rPr lang="it-IT" sz="1800" b="1" dirty="0"/>
            </a:br>
            <a:r>
              <a:rPr lang="it-IT" sz="1800" b="1" dirty="0" smtClean="0"/>
              <a:t>PARTE C:		LA DOCUMENTAZIONE DI SUPPORTO</a:t>
            </a:r>
            <a:endParaRPr lang="it-IT" sz="1800" b="1" dirty="0"/>
          </a:p>
        </p:txBody>
      </p:sp>
      <p:sp>
        <p:nvSpPr>
          <p:cNvPr id="17" name="CasellaDiTesto 16"/>
          <p:cNvSpPr txBox="1"/>
          <p:nvPr/>
        </p:nvSpPr>
        <p:spPr>
          <a:xfrm>
            <a:off x="5248417" y="1833139"/>
            <a:ext cx="2808312" cy="369332"/>
          </a:xfrm>
          <a:prstGeom prst="rect">
            <a:avLst/>
          </a:prstGeom>
          <a:noFill/>
        </p:spPr>
        <p:txBody>
          <a:bodyPr wrap="square" rtlCol="0">
            <a:spAutoFit/>
          </a:bodyPr>
          <a:lstStyle/>
          <a:p>
            <a:r>
              <a:rPr lang="it-IT" b="1" dirty="0" smtClean="0"/>
              <a:t>13 MARZO 2014 ORE 14:00</a:t>
            </a:r>
            <a:endParaRPr lang="it-IT" b="1" dirty="0"/>
          </a:p>
        </p:txBody>
      </p:sp>
      <p:sp>
        <p:nvSpPr>
          <p:cNvPr id="23" name="CasellaDiTesto 22"/>
          <p:cNvSpPr txBox="1"/>
          <p:nvPr/>
        </p:nvSpPr>
        <p:spPr>
          <a:xfrm>
            <a:off x="3428256" y="2492896"/>
            <a:ext cx="2295872" cy="646331"/>
          </a:xfrm>
          <a:prstGeom prst="rect">
            <a:avLst/>
          </a:prstGeom>
          <a:gradFill>
            <a:gsLst>
              <a:gs pos="0">
                <a:srgbClr val="03D4A8"/>
              </a:gs>
              <a:gs pos="25000">
                <a:srgbClr val="21D6E0"/>
              </a:gs>
              <a:gs pos="75000">
                <a:srgbClr val="0087E6"/>
              </a:gs>
              <a:gs pos="100000">
                <a:srgbClr val="005CBF"/>
              </a:gs>
            </a:gsLst>
            <a:lin ang="5400000" scaled="0"/>
          </a:gradFill>
        </p:spPr>
        <p:txBody>
          <a:bodyPr wrap="square" rtlCol="0">
            <a:spAutoFit/>
          </a:bodyPr>
          <a:lstStyle/>
          <a:p>
            <a:pPr algn="ctr"/>
            <a:r>
              <a:rPr lang="it-IT" b="1" dirty="0" smtClean="0"/>
              <a:t>SITO</a:t>
            </a:r>
          </a:p>
          <a:p>
            <a:pPr algn="ctr"/>
            <a:r>
              <a:rPr lang="it-IT" b="1" dirty="0" smtClean="0"/>
              <a:t>HTTP://SIR.MIUR.IT</a:t>
            </a:r>
            <a:endParaRPr lang="it-IT" b="1" dirty="0"/>
          </a:p>
        </p:txBody>
      </p:sp>
      <p:sp>
        <p:nvSpPr>
          <p:cNvPr id="2" name="Segnaposto numero diapositiva 1"/>
          <p:cNvSpPr>
            <a:spLocks noGrp="1"/>
          </p:cNvSpPr>
          <p:nvPr>
            <p:ph type="sldNum" sz="quarter" idx="12"/>
          </p:nvPr>
        </p:nvSpPr>
        <p:spPr/>
        <p:txBody>
          <a:bodyPr/>
          <a:lstStyle/>
          <a:p>
            <a:fld id="{E7A41E1B-4F70-4964-A407-84C68BE8251C}" type="slidenum">
              <a:rPr lang="it-IT" smtClean="0"/>
              <a:pPr/>
              <a:t>8</a:t>
            </a:fld>
            <a:endParaRPr lang="it-IT"/>
          </a:p>
        </p:txBody>
      </p:sp>
      <p:sp>
        <p:nvSpPr>
          <p:cNvPr id="7" name="Segnaposto piè di pagina 6"/>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29954266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16" name="Titolo 1"/>
          <p:cNvSpPr txBox="1">
            <a:spLocks/>
          </p:cNvSpPr>
          <p:nvPr/>
        </p:nvSpPr>
        <p:spPr>
          <a:xfrm>
            <a:off x="179512" y="2351202"/>
            <a:ext cx="3384376" cy="931460"/>
          </a:xfrm>
          <a:prstGeom prst="rect">
            <a:avLst/>
          </a:prstGeom>
          <a:ln w="19050">
            <a:solidFill>
              <a:srgbClr val="00B05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500" b="1" dirty="0" smtClean="0"/>
              <a:t>PARTE A1: </a:t>
            </a:r>
          </a:p>
          <a:p>
            <a:r>
              <a:rPr lang="it-IT" sz="1500" b="1" dirty="0" smtClean="0"/>
              <a:t>FORNISCE UNA SINTETICA DESCRIZIONE DELLA PROPOSTA E DEL PI</a:t>
            </a:r>
            <a:endParaRPr lang="it-IT" sz="1500" b="1" dirty="0"/>
          </a:p>
        </p:txBody>
      </p:sp>
      <p:sp>
        <p:nvSpPr>
          <p:cNvPr id="21" name="CasellaDiTesto 20"/>
          <p:cNvSpPr txBox="1"/>
          <p:nvPr/>
        </p:nvSpPr>
        <p:spPr>
          <a:xfrm>
            <a:off x="1547664" y="1652812"/>
            <a:ext cx="5832648" cy="369332"/>
          </a:xfrm>
          <a:prstGeom prst="rect">
            <a:avLst/>
          </a:prstGeom>
          <a:noFill/>
          <a:ln w="25400">
            <a:solidFill>
              <a:srgbClr val="002060"/>
            </a:solidFill>
          </a:ln>
        </p:spPr>
        <p:txBody>
          <a:bodyPr wrap="square" rtlCol="0">
            <a:spAutoFit/>
          </a:bodyPr>
          <a:lstStyle/>
          <a:p>
            <a:pPr algn="ctr"/>
            <a:r>
              <a:rPr lang="it-IT" b="1" dirty="0" smtClean="0"/>
              <a:t>PARTE A:	FORM AMMINISTRATIVO</a:t>
            </a:r>
            <a:endParaRPr lang="it-IT" b="1" dirty="0"/>
          </a:p>
        </p:txBody>
      </p:sp>
      <p:sp>
        <p:nvSpPr>
          <p:cNvPr id="2" name="Rettangolo 1"/>
          <p:cNvSpPr/>
          <p:nvPr/>
        </p:nvSpPr>
        <p:spPr>
          <a:xfrm>
            <a:off x="3851920" y="2351202"/>
            <a:ext cx="2448272" cy="931460"/>
          </a:xfrm>
          <a:prstGeom prst="rect">
            <a:avLst/>
          </a:prstGeom>
          <a:ln w="19050">
            <a:solidFill>
              <a:srgbClr val="00B050"/>
            </a:solidFill>
          </a:ln>
        </p:spPr>
        <p:txBody>
          <a:bodyPr vert="horz" lIns="91440" tIns="45720" rIns="91440" bIns="45720" rtlCol="0" anchor="ctr">
            <a:noAutofit/>
          </a:bodyPr>
          <a:lstStyle/>
          <a:p>
            <a:pPr algn="ctr">
              <a:spcBef>
                <a:spcPct val="0"/>
              </a:spcBef>
            </a:pPr>
            <a:r>
              <a:rPr lang="it-IT" sz="1500" b="1" dirty="0" smtClean="0">
                <a:latin typeface="+mj-lt"/>
                <a:ea typeface="+mj-ea"/>
                <a:cs typeface="+mj-cs"/>
              </a:rPr>
              <a:t>PARTE A2: </a:t>
            </a:r>
          </a:p>
          <a:p>
            <a:pPr algn="ctr">
              <a:spcBef>
                <a:spcPct val="0"/>
              </a:spcBef>
            </a:pPr>
            <a:r>
              <a:rPr lang="it-IT" sz="1500" b="1" dirty="0" smtClean="0">
                <a:latin typeface="+mj-lt"/>
                <a:ea typeface="+mj-ea"/>
                <a:cs typeface="+mj-cs"/>
              </a:rPr>
              <a:t>RIGUARDA L’HOST INSTITUTION</a:t>
            </a:r>
            <a:endParaRPr lang="it-IT" sz="1500" b="1" dirty="0">
              <a:latin typeface="+mj-lt"/>
              <a:ea typeface="+mj-ea"/>
              <a:cs typeface="+mj-cs"/>
            </a:endParaRPr>
          </a:p>
        </p:txBody>
      </p:sp>
      <p:sp>
        <p:nvSpPr>
          <p:cNvPr id="7" name="Rettangolo 6"/>
          <p:cNvSpPr/>
          <p:nvPr/>
        </p:nvSpPr>
        <p:spPr>
          <a:xfrm>
            <a:off x="6606480" y="2351202"/>
            <a:ext cx="2286000" cy="931460"/>
          </a:xfrm>
          <a:prstGeom prst="rect">
            <a:avLst/>
          </a:prstGeom>
          <a:ln w="19050">
            <a:solidFill>
              <a:srgbClr val="00B050"/>
            </a:solidFill>
          </a:ln>
        </p:spPr>
        <p:txBody>
          <a:bodyPr vert="horz" lIns="91440" tIns="45720" rIns="91440" bIns="45720" rtlCol="0" anchor="ctr">
            <a:noAutofit/>
          </a:bodyPr>
          <a:lstStyle/>
          <a:p>
            <a:pPr algn="ctr">
              <a:spcBef>
                <a:spcPct val="0"/>
              </a:spcBef>
            </a:pPr>
            <a:r>
              <a:rPr lang="it-IT" sz="1500" b="1" dirty="0" smtClean="0">
                <a:latin typeface="+mj-lt"/>
                <a:ea typeface="+mj-ea"/>
                <a:cs typeface="+mj-cs"/>
              </a:rPr>
              <a:t>PARTE A3: </a:t>
            </a:r>
          </a:p>
          <a:p>
            <a:pPr algn="ctr">
              <a:spcBef>
                <a:spcPct val="0"/>
              </a:spcBef>
            </a:pPr>
            <a:r>
              <a:rPr lang="it-IT" sz="1500" b="1" dirty="0" smtClean="0">
                <a:latin typeface="+mj-lt"/>
                <a:ea typeface="+mj-ea"/>
                <a:cs typeface="+mj-cs"/>
              </a:rPr>
              <a:t>RIGUARDA GLI ASPETTI ECONOMICI</a:t>
            </a:r>
            <a:endParaRPr lang="it-IT" sz="1500" b="1" dirty="0">
              <a:latin typeface="+mj-lt"/>
              <a:ea typeface="+mj-ea"/>
              <a:cs typeface="+mj-cs"/>
            </a:endParaRPr>
          </a:p>
        </p:txBody>
      </p:sp>
      <p:cxnSp>
        <p:nvCxnSpPr>
          <p:cNvPr id="10" name="Connettore 2 9"/>
          <p:cNvCxnSpPr/>
          <p:nvPr/>
        </p:nvCxnSpPr>
        <p:spPr>
          <a:xfrm flipH="1">
            <a:off x="2411760" y="2022144"/>
            <a:ext cx="288032" cy="329058"/>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ttore 2 12"/>
          <p:cNvCxnSpPr>
            <a:stCxn id="21" idx="2"/>
          </p:cNvCxnSpPr>
          <p:nvPr/>
        </p:nvCxnSpPr>
        <p:spPr>
          <a:xfrm>
            <a:off x="4463988" y="2022144"/>
            <a:ext cx="6412" cy="323892"/>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5" name="Connettore 2 14"/>
          <p:cNvCxnSpPr/>
          <p:nvPr/>
        </p:nvCxnSpPr>
        <p:spPr>
          <a:xfrm>
            <a:off x="6804248" y="2022144"/>
            <a:ext cx="492479" cy="296183"/>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8" name="CasellaDiTesto 27"/>
          <p:cNvSpPr txBox="1"/>
          <p:nvPr/>
        </p:nvSpPr>
        <p:spPr>
          <a:xfrm>
            <a:off x="179512" y="3847107"/>
            <a:ext cx="5472608" cy="2631490"/>
          </a:xfrm>
          <a:prstGeom prst="rect">
            <a:avLst/>
          </a:prstGeom>
          <a:ln w="19050">
            <a:solidFill>
              <a:srgbClr val="002060"/>
            </a:solidFill>
          </a:ln>
        </p:spPr>
        <p:txBody>
          <a:bodyPr vert="horz" lIns="91440" tIns="45720" rIns="91440" bIns="45720" rtlCol="0" anchor="ctr">
            <a:noAutofit/>
          </a:bodyPr>
          <a:lstStyle>
            <a:defPPr>
              <a:defRPr lang="it-IT"/>
            </a:defPPr>
            <a:lvl1pPr algn="ctr">
              <a:spcBef>
                <a:spcPct val="0"/>
              </a:spcBef>
              <a:buNone/>
              <a:defRPr sz="1500" b="1">
                <a:latin typeface="+mj-lt"/>
                <a:ea typeface="+mj-ea"/>
                <a:cs typeface="+mj-cs"/>
              </a:defRPr>
            </a:lvl1pPr>
          </a:lstStyle>
          <a:p>
            <a:pPr marL="285750" indent="-285750" algn="just">
              <a:buFont typeface="Arial" panose="020B0604020202020204" pitchFamily="34" charset="0"/>
              <a:buChar char="•"/>
            </a:pPr>
            <a:r>
              <a:rPr lang="it-IT" dirty="0"/>
              <a:t>SINTETICHE INFORMAZIONI SULLA PROPOSTA DI RICERCA</a:t>
            </a:r>
          </a:p>
          <a:p>
            <a:pPr marL="285750" indent="-285750" algn="just">
              <a:buFont typeface="Arial" panose="020B0604020202020204" pitchFamily="34" charset="0"/>
              <a:buChar char="•"/>
            </a:pPr>
            <a:r>
              <a:rPr lang="it-IT" dirty="0"/>
              <a:t>L’INDICAZIONE DEL SETTORE ERC IN CUI SI COLLOCA LA RICERCA</a:t>
            </a:r>
          </a:p>
          <a:p>
            <a:pPr marL="285750" indent="-285750" algn="just">
              <a:buFont typeface="Arial" panose="020B0604020202020204" pitchFamily="34" charset="0"/>
              <a:buChar char="•"/>
            </a:pPr>
            <a:r>
              <a:rPr lang="it-IT" dirty="0"/>
              <a:t>UNO O PIÙ SOTTOSETTORI ERC</a:t>
            </a:r>
          </a:p>
          <a:p>
            <a:pPr marL="285750" indent="-285750" algn="just">
              <a:buFont typeface="Arial" panose="020B0604020202020204" pitchFamily="34" charset="0"/>
              <a:buChar char="•"/>
            </a:pPr>
            <a:r>
              <a:rPr lang="it-IT" dirty="0"/>
              <a:t>UNA O PIÙ PAROLE CHIAVE</a:t>
            </a:r>
          </a:p>
          <a:p>
            <a:pPr marL="285750" indent="-285750" algn="just">
              <a:buFont typeface="Arial" panose="020B0604020202020204" pitchFamily="34" charset="0"/>
              <a:buChar char="•"/>
            </a:pPr>
            <a:endParaRPr lang="it-IT" dirty="0"/>
          </a:p>
          <a:p>
            <a:pPr marL="285750" indent="-285750" algn="just">
              <a:buFont typeface="Arial" panose="020B0604020202020204" pitchFamily="34" charset="0"/>
              <a:buChar char="•"/>
            </a:pPr>
            <a:r>
              <a:rPr lang="it-IT" dirty="0"/>
              <a:t>SINTETICHE INFORMAZIONI SUL </a:t>
            </a:r>
            <a:r>
              <a:rPr lang="it-IT" dirty="0" smtClean="0"/>
              <a:t>PI CHE DEVE </a:t>
            </a:r>
            <a:r>
              <a:rPr lang="it-IT" dirty="0"/>
              <a:t>ANCHE INDICARE UNA SUA PUBBLICAZIONE SENZA LA PARTECIPAZIONE DEL RELATORE STESSO E DICHIARARE SE INTENDE AVVALERSI DI DEROGHE AL PERIODO DI AMMISSIBILITÀ E L’ENTITÀ DEL PERIODO RICHIESTO</a:t>
            </a:r>
          </a:p>
        </p:txBody>
      </p:sp>
      <p:cxnSp>
        <p:nvCxnSpPr>
          <p:cNvPr id="30" name="Connettore 2 29"/>
          <p:cNvCxnSpPr>
            <a:stCxn id="16" idx="2"/>
          </p:cNvCxnSpPr>
          <p:nvPr/>
        </p:nvCxnSpPr>
        <p:spPr>
          <a:xfrm>
            <a:off x="1871700" y="3282662"/>
            <a:ext cx="0" cy="564445"/>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3" name="Segnaposto numero diapositiva 2"/>
          <p:cNvSpPr>
            <a:spLocks noGrp="1"/>
          </p:cNvSpPr>
          <p:nvPr>
            <p:ph type="sldNum" sz="quarter" idx="12"/>
          </p:nvPr>
        </p:nvSpPr>
        <p:spPr/>
        <p:txBody>
          <a:bodyPr/>
          <a:lstStyle/>
          <a:p>
            <a:fld id="{E7A41E1B-4F70-4964-A407-84C68BE8251C}" type="slidenum">
              <a:rPr lang="it-IT" smtClean="0"/>
              <a:pPr/>
              <a:t>9</a:t>
            </a:fld>
            <a:endParaRPr lang="it-IT"/>
          </a:p>
        </p:txBody>
      </p:sp>
      <p:sp>
        <p:nvSpPr>
          <p:cNvPr id="8" name="Segnaposto piè di pagina 7"/>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36529357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anim calcmode="lin" valueType="num">
                                      <p:cBhvr>
                                        <p:cTn id="8" dur="750" fill="hold"/>
                                        <p:tgtEl>
                                          <p:spTgt spid="21"/>
                                        </p:tgtEl>
                                        <p:attrNameLst>
                                          <p:attrName>ppt_x</p:attrName>
                                        </p:attrNameLst>
                                      </p:cBhvr>
                                      <p:tavLst>
                                        <p:tav tm="0">
                                          <p:val>
                                            <p:strVal val="#ppt_x"/>
                                          </p:val>
                                        </p:tav>
                                        <p:tav tm="100000">
                                          <p:val>
                                            <p:strVal val="#ppt_x"/>
                                          </p:val>
                                        </p:tav>
                                      </p:tavLst>
                                    </p:anim>
                                    <p:anim calcmode="lin" valueType="num">
                                      <p:cBhvr>
                                        <p:cTn id="9" dur="75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42"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375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4750"/>
                            </p:stCondLst>
                            <p:childTnLst>
                              <p:par>
                                <p:cTn id="35" presetID="42"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par>
                          <p:cTn id="40" fill="hold">
                            <p:stCondLst>
                              <p:cond delay="5750"/>
                            </p:stCondLst>
                            <p:childTnLst>
                              <p:par>
                                <p:cTn id="41" presetID="42"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par>
                          <p:cTn id="46" fill="hold">
                            <p:stCondLst>
                              <p:cond delay="6750"/>
                            </p:stCondLst>
                            <p:childTnLst>
                              <p:par>
                                <p:cTn id="47" presetID="42"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1000"/>
                                        <p:tgtEl>
                                          <p:spTgt spid="28"/>
                                        </p:tgtEl>
                                      </p:cBhvr>
                                    </p:animEffect>
                                    <p:anim calcmode="lin" valueType="num">
                                      <p:cBhvr>
                                        <p:cTn id="50" dur="1000" fill="hold"/>
                                        <p:tgtEl>
                                          <p:spTgt spid="28"/>
                                        </p:tgtEl>
                                        <p:attrNameLst>
                                          <p:attrName>ppt_x</p:attrName>
                                        </p:attrNameLst>
                                      </p:cBhvr>
                                      <p:tavLst>
                                        <p:tav tm="0">
                                          <p:val>
                                            <p:strVal val="#ppt_x"/>
                                          </p:val>
                                        </p:tav>
                                        <p:tav tm="100000">
                                          <p:val>
                                            <p:strVal val="#ppt_x"/>
                                          </p:val>
                                        </p:tav>
                                      </p:tavLst>
                                    </p:anim>
                                    <p:anim calcmode="lin" valueType="num">
                                      <p:cBhvr>
                                        <p:cTn id="51" dur="1000" fill="hold"/>
                                        <p:tgtEl>
                                          <p:spTgt spid="28"/>
                                        </p:tgtEl>
                                        <p:attrNameLst>
                                          <p:attrName>ppt_y</p:attrName>
                                        </p:attrNameLst>
                                      </p:cBhvr>
                                      <p:tavLst>
                                        <p:tav tm="0">
                                          <p:val>
                                            <p:strVal val="#ppt_y+.1"/>
                                          </p:val>
                                        </p:tav>
                                        <p:tav tm="100000">
                                          <p:val>
                                            <p:strVal val="#ppt_y"/>
                                          </p:val>
                                        </p:tav>
                                      </p:tavLst>
                                    </p:anim>
                                  </p:childTnLst>
                                </p:cTn>
                              </p:par>
                            </p:childTnLst>
                          </p:cTn>
                        </p:par>
                        <p:par>
                          <p:cTn id="52" fill="hold">
                            <p:stCondLst>
                              <p:cond delay="775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2" grpId="0" animBg="1"/>
      <p:bldP spid="7" grpId="0"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646331"/>
          </a:xfrm>
          <a:prstGeom prst="rect">
            <a:avLst/>
          </a:prstGeom>
          <a:noFill/>
          <a:ln w="25400">
            <a:solidFill>
              <a:srgbClr val="002060"/>
            </a:solidFill>
          </a:ln>
        </p:spPr>
        <p:txBody>
          <a:bodyPr wrap="square" rtlCol="0">
            <a:spAutoFit/>
          </a:bodyPr>
          <a:lstStyle/>
          <a:p>
            <a:pPr algn="ctr"/>
            <a:r>
              <a:rPr lang="it-IT" b="1" dirty="0" smtClean="0"/>
              <a:t>PARTE A3: ASPETTI ECONOMICI</a:t>
            </a:r>
          </a:p>
          <a:p>
            <a:pPr algn="ctr"/>
            <a:r>
              <a:rPr lang="it-IT" dirty="0" smtClean="0"/>
              <a:t>CHIARIMENTI</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10</a:t>
            </a:fld>
            <a:endParaRPr lang="it-IT"/>
          </a:p>
        </p:txBody>
      </p:sp>
      <p:sp>
        <p:nvSpPr>
          <p:cNvPr id="8" name="Segnaposto piè di pagina 7"/>
          <p:cNvSpPr>
            <a:spLocks noGrp="1"/>
          </p:cNvSpPr>
          <p:nvPr>
            <p:ph type="ftr" sz="quarter" idx="11"/>
          </p:nvPr>
        </p:nvSpPr>
        <p:spPr/>
        <p:txBody>
          <a:bodyPr/>
          <a:lstStyle/>
          <a:p>
            <a:endParaRPr lang="it-IT"/>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16371"/>
          <a:stretch/>
        </p:blipFill>
        <p:spPr bwMode="auto">
          <a:xfrm>
            <a:off x="107504" y="2983345"/>
            <a:ext cx="8928992" cy="21375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CasellaDiTesto 9"/>
          <p:cNvSpPr txBox="1"/>
          <p:nvPr/>
        </p:nvSpPr>
        <p:spPr>
          <a:xfrm>
            <a:off x="2267744" y="2699628"/>
            <a:ext cx="4104456" cy="369332"/>
          </a:xfrm>
          <a:prstGeom prst="rect">
            <a:avLst/>
          </a:prstGeom>
          <a:noFill/>
          <a:ln w="25400">
            <a:solidFill>
              <a:srgbClr val="002060"/>
            </a:solidFill>
          </a:ln>
        </p:spPr>
        <p:txBody>
          <a:bodyPr wrap="square" rtlCol="0">
            <a:spAutoFit/>
          </a:bodyPr>
          <a:lstStyle/>
          <a:p>
            <a:pPr algn="ctr"/>
            <a:r>
              <a:rPr lang="it-IT" b="1" dirty="0" smtClean="0"/>
              <a:t>TABELLA RIASSUNTIVA</a:t>
            </a:r>
            <a:endParaRPr lang="it-IT" b="1" dirty="0"/>
          </a:p>
        </p:txBody>
      </p:sp>
    </p:spTree>
    <p:extLst>
      <p:ext uri="{BB962C8B-B14F-4D97-AF65-F5344CB8AC3E}">
        <p14:creationId xmlns:p14="http://schemas.microsoft.com/office/powerpoint/2010/main" xmlns="" val="12750039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50"/>
                                        <p:tgtEl>
                                          <p:spTgt spid="1026"/>
                                        </p:tgtEl>
                                      </p:cBhvr>
                                    </p:animEffect>
                                    <p:anim calcmode="lin" valueType="num">
                                      <p:cBhvr>
                                        <p:cTn id="8" dur="750" fill="hold"/>
                                        <p:tgtEl>
                                          <p:spTgt spid="1026"/>
                                        </p:tgtEl>
                                        <p:attrNameLst>
                                          <p:attrName>ppt_x</p:attrName>
                                        </p:attrNameLst>
                                      </p:cBhvr>
                                      <p:tavLst>
                                        <p:tav tm="0">
                                          <p:val>
                                            <p:strVal val="#ppt_x"/>
                                          </p:val>
                                        </p:tav>
                                        <p:tav tm="100000">
                                          <p:val>
                                            <p:strVal val="#ppt_x"/>
                                          </p:val>
                                        </p:tav>
                                      </p:tavLst>
                                    </p:anim>
                                    <p:anim calcmode="lin" valueType="num">
                                      <p:cBhvr>
                                        <p:cTn id="9" dur="75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646331"/>
          </a:xfrm>
          <a:prstGeom prst="rect">
            <a:avLst/>
          </a:prstGeom>
          <a:noFill/>
          <a:ln w="25400">
            <a:solidFill>
              <a:srgbClr val="002060"/>
            </a:solidFill>
          </a:ln>
        </p:spPr>
        <p:txBody>
          <a:bodyPr wrap="square" rtlCol="0">
            <a:spAutoFit/>
          </a:bodyPr>
          <a:lstStyle/>
          <a:p>
            <a:pPr algn="ctr"/>
            <a:r>
              <a:rPr lang="it-IT" b="1" dirty="0" smtClean="0"/>
              <a:t>PARTE A3: ASPETTI ECONOMICI</a:t>
            </a:r>
          </a:p>
          <a:p>
            <a:pPr algn="ctr"/>
            <a:r>
              <a:rPr lang="it-IT" dirty="0" smtClean="0"/>
              <a:t>CHIARIMENTI</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11</a:t>
            </a:fld>
            <a:endParaRPr lang="it-IT"/>
          </a:p>
        </p:txBody>
      </p:sp>
      <p:sp>
        <p:nvSpPr>
          <p:cNvPr id="8" name="Segnaposto piè di pagina 7"/>
          <p:cNvSpPr>
            <a:spLocks noGrp="1"/>
          </p:cNvSpPr>
          <p:nvPr>
            <p:ph type="ftr" sz="quarter" idx="11"/>
          </p:nvPr>
        </p:nvSpPr>
        <p:spPr/>
        <p:txBody>
          <a:bodyPr/>
          <a:lstStyle/>
          <a:p>
            <a:endParaRPr lang="it-IT"/>
          </a:p>
        </p:txBody>
      </p:sp>
      <p:sp>
        <p:nvSpPr>
          <p:cNvPr id="10" name="CasellaDiTesto 9"/>
          <p:cNvSpPr txBox="1"/>
          <p:nvPr/>
        </p:nvSpPr>
        <p:spPr>
          <a:xfrm>
            <a:off x="2339752" y="2636912"/>
            <a:ext cx="4104456" cy="369332"/>
          </a:xfrm>
          <a:prstGeom prst="rect">
            <a:avLst/>
          </a:prstGeom>
          <a:noFill/>
          <a:ln w="25400">
            <a:solidFill>
              <a:srgbClr val="002060"/>
            </a:solidFill>
          </a:ln>
        </p:spPr>
        <p:txBody>
          <a:bodyPr wrap="square" rtlCol="0">
            <a:spAutoFit/>
          </a:bodyPr>
          <a:lstStyle/>
          <a:p>
            <a:pPr algn="ctr"/>
            <a:r>
              <a:rPr lang="it-IT" b="1" dirty="0" smtClean="0"/>
              <a:t>ALCUNI ASPETTI PARTICOLARI</a:t>
            </a:r>
            <a:endParaRPr lang="it-IT" b="1" dirty="0"/>
          </a:p>
        </p:txBody>
      </p:sp>
      <p:sp>
        <p:nvSpPr>
          <p:cNvPr id="11" name="CasellaDiTesto 10"/>
          <p:cNvSpPr txBox="1"/>
          <p:nvPr/>
        </p:nvSpPr>
        <p:spPr>
          <a:xfrm>
            <a:off x="467544" y="3522494"/>
            <a:ext cx="8280920" cy="338554"/>
          </a:xfrm>
          <a:prstGeom prst="rect">
            <a:avLst/>
          </a:prstGeom>
          <a:noFill/>
          <a:ln w="25400">
            <a:noFill/>
          </a:ln>
        </p:spPr>
        <p:txBody>
          <a:bodyPr wrap="square" rtlCol="0">
            <a:spAutoFit/>
          </a:bodyPr>
          <a:lstStyle/>
          <a:p>
            <a:pPr algn="ctr"/>
            <a:r>
              <a:rPr lang="it-IT" sz="1600" b="1" dirty="0" smtClean="0"/>
              <a:t>VOCE A.2.1 – PERSONALE DIPENDENTE A TEMPO INDETERMINATO (NESSUN CONTRIBUTO)</a:t>
            </a:r>
            <a:endParaRPr lang="it-IT" sz="1600" b="1" dirty="0"/>
          </a:p>
        </p:txBody>
      </p:sp>
      <p:sp>
        <p:nvSpPr>
          <p:cNvPr id="2" name="Rettangolo 1"/>
          <p:cNvSpPr/>
          <p:nvPr/>
        </p:nvSpPr>
        <p:spPr>
          <a:xfrm>
            <a:off x="827584" y="4182179"/>
            <a:ext cx="7704856" cy="83099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002060"/>
            </a:solidFill>
          </a:ln>
        </p:spPr>
        <p:txBody>
          <a:bodyPr wrap="square">
            <a:spAutoFit/>
          </a:bodyPr>
          <a:lstStyle/>
          <a:p>
            <a:pPr marL="342900" lvl="0" indent="-342900">
              <a:buFont typeface="+mj-lt"/>
              <a:buAutoNum type="arabicPeriod"/>
            </a:pPr>
            <a:r>
              <a:rPr lang="it-IT" sz="1600" b="1" dirty="0"/>
              <a:t>PERSONALE DELLA HOST INSTITUTION</a:t>
            </a:r>
          </a:p>
          <a:p>
            <a:pPr marL="342900" lvl="0" indent="-342900">
              <a:buFont typeface="+mj-lt"/>
              <a:buAutoNum type="arabicPeriod"/>
            </a:pPr>
            <a:r>
              <a:rPr lang="it-IT" sz="1600" b="1" dirty="0"/>
              <a:t>PERSONALE COMANDATO O DISTACCATO PRESSO LA HOST INSTITUTION</a:t>
            </a:r>
          </a:p>
          <a:p>
            <a:pPr marL="342900" lvl="0" indent="-342900">
              <a:buFont typeface="+mj-lt"/>
              <a:buAutoNum type="arabicPeriod"/>
            </a:pPr>
            <a:r>
              <a:rPr lang="it-IT" sz="1600" b="1" dirty="0"/>
              <a:t>PERSONALE DI ALTRA LEGAL ENTITY, PARTECIPANTE A TITOLO PERSONALE</a:t>
            </a:r>
          </a:p>
        </p:txBody>
      </p:sp>
      <p:sp>
        <p:nvSpPr>
          <p:cNvPr id="12" name="CasellaDiTesto 11"/>
          <p:cNvSpPr txBox="1"/>
          <p:nvPr/>
        </p:nvSpPr>
        <p:spPr>
          <a:xfrm>
            <a:off x="827584" y="5435932"/>
            <a:ext cx="6480720" cy="338554"/>
          </a:xfrm>
          <a:prstGeom prst="rect">
            <a:avLst/>
          </a:prstGeom>
          <a:noFill/>
          <a:ln w="25400">
            <a:solidFill>
              <a:srgbClr val="002060"/>
            </a:solidFill>
          </a:ln>
        </p:spPr>
        <p:txBody>
          <a:bodyPr wrap="square" rtlCol="0">
            <a:spAutoFit/>
          </a:bodyPr>
          <a:lstStyle/>
          <a:p>
            <a:r>
              <a:rPr lang="it-IT" sz="1600" b="1" i="1" dirty="0" smtClean="0"/>
              <a:t>IL NOMINATIVO VA INDICATO NEL MODULO A.3 AL PUNTO 3</a:t>
            </a:r>
            <a:endParaRPr lang="it-IT" sz="1600" b="1" i="1" dirty="0"/>
          </a:p>
        </p:txBody>
      </p:sp>
    </p:spTree>
    <p:extLst>
      <p:ext uri="{BB962C8B-B14F-4D97-AF65-F5344CB8AC3E}">
        <p14:creationId xmlns:p14="http://schemas.microsoft.com/office/powerpoint/2010/main" xmlns="" val="25170661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646331"/>
          </a:xfrm>
          <a:prstGeom prst="rect">
            <a:avLst/>
          </a:prstGeom>
          <a:noFill/>
          <a:ln w="25400">
            <a:solidFill>
              <a:srgbClr val="002060"/>
            </a:solidFill>
          </a:ln>
        </p:spPr>
        <p:txBody>
          <a:bodyPr wrap="square" rtlCol="0">
            <a:spAutoFit/>
          </a:bodyPr>
          <a:lstStyle/>
          <a:p>
            <a:pPr algn="ctr"/>
            <a:r>
              <a:rPr lang="it-IT" b="1" dirty="0" smtClean="0"/>
              <a:t>PARTE A3: ASPETTI ECONOMICI</a:t>
            </a:r>
          </a:p>
          <a:p>
            <a:pPr algn="ctr"/>
            <a:r>
              <a:rPr lang="it-IT" dirty="0" smtClean="0"/>
              <a:t>CHIARIMENTI</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12</a:t>
            </a:fld>
            <a:endParaRPr lang="it-IT"/>
          </a:p>
        </p:txBody>
      </p:sp>
      <p:sp>
        <p:nvSpPr>
          <p:cNvPr id="8" name="Segnaposto piè di pagina 7"/>
          <p:cNvSpPr>
            <a:spLocks noGrp="1"/>
          </p:cNvSpPr>
          <p:nvPr>
            <p:ph type="ftr" sz="quarter" idx="11"/>
          </p:nvPr>
        </p:nvSpPr>
        <p:spPr/>
        <p:txBody>
          <a:bodyPr/>
          <a:lstStyle/>
          <a:p>
            <a:endParaRPr lang="it-IT"/>
          </a:p>
        </p:txBody>
      </p:sp>
      <p:sp>
        <p:nvSpPr>
          <p:cNvPr id="10" name="CasellaDiTesto 9"/>
          <p:cNvSpPr txBox="1"/>
          <p:nvPr/>
        </p:nvSpPr>
        <p:spPr>
          <a:xfrm>
            <a:off x="2339752" y="2636912"/>
            <a:ext cx="4104456" cy="369332"/>
          </a:xfrm>
          <a:prstGeom prst="rect">
            <a:avLst/>
          </a:prstGeom>
          <a:noFill/>
          <a:ln w="25400">
            <a:solidFill>
              <a:srgbClr val="002060"/>
            </a:solidFill>
          </a:ln>
        </p:spPr>
        <p:txBody>
          <a:bodyPr wrap="square" rtlCol="0">
            <a:spAutoFit/>
          </a:bodyPr>
          <a:lstStyle/>
          <a:p>
            <a:pPr algn="ctr"/>
            <a:r>
              <a:rPr lang="it-IT" b="1" dirty="0" smtClean="0"/>
              <a:t>ALCUNI ASPETTI PARTICOLARI</a:t>
            </a:r>
            <a:endParaRPr lang="it-IT" b="1" dirty="0"/>
          </a:p>
        </p:txBody>
      </p:sp>
      <p:sp>
        <p:nvSpPr>
          <p:cNvPr id="11" name="CasellaDiTesto 10"/>
          <p:cNvSpPr txBox="1"/>
          <p:nvPr/>
        </p:nvSpPr>
        <p:spPr>
          <a:xfrm>
            <a:off x="899592" y="3212976"/>
            <a:ext cx="6840760" cy="338554"/>
          </a:xfrm>
          <a:prstGeom prst="rect">
            <a:avLst/>
          </a:prstGeom>
          <a:noFill/>
          <a:ln w="25400">
            <a:noFill/>
          </a:ln>
        </p:spPr>
        <p:txBody>
          <a:bodyPr wrap="square" rtlCol="0">
            <a:spAutoFit/>
          </a:bodyPr>
          <a:lstStyle/>
          <a:p>
            <a:pPr algn="ctr"/>
            <a:r>
              <a:rPr lang="it-IT" sz="1600" b="1" dirty="0" smtClean="0"/>
              <a:t>VOCE A.2.1 – PI</a:t>
            </a:r>
            <a:endParaRPr lang="it-IT" sz="1600" b="1" dirty="0"/>
          </a:p>
        </p:txBody>
      </p:sp>
      <p:sp>
        <p:nvSpPr>
          <p:cNvPr id="2" name="Rettangolo 1"/>
          <p:cNvSpPr/>
          <p:nvPr/>
        </p:nvSpPr>
        <p:spPr>
          <a:xfrm>
            <a:off x="827584" y="3861048"/>
            <a:ext cx="7704856" cy="584775"/>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002060"/>
            </a:solidFill>
          </a:ln>
        </p:spPr>
        <p:txBody>
          <a:bodyPr wrap="square">
            <a:spAutoFit/>
          </a:bodyPr>
          <a:lstStyle/>
          <a:p>
            <a:pPr marL="360363" lvl="0" indent="-360363"/>
            <a:r>
              <a:rPr lang="it-IT" sz="1600" b="1" dirty="0" smtClean="0"/>
              <a:t>1.	NECESSITA</a:t>
            </a:r>
            <a:r>
              <a:rPr lang="it-IT" sz="1600" b="1" dirty="0"/>
              <a:t>’ DI CONTRATTO CHE ASSICURI LA COPERTURA TEMPORALE COMPLETA PER L’INTERA DURATA DEL PROGETTO (SIA PURE PART-TIME)</a:t>
            </a:r>
            <a:endParaRPr lang="it-IT" sz="1600" dirty="0"/>
          </a:p>
        </p:txBody>
      </p:sp>
      <p:sp>
        <p:nvSpPr>
          <p:cNvPr id="12" name="CasellaDiTesto 11"/>
          <p:cNvSpPr txBox="1"/>
          <p:nvPr/>
        </p:nvSpPr>
        <p:spPr>
          <a:xfrm>
            <a:off x="827584" y="4941168"/>
            <a:ext cx="6480720" cy="338554"/>
          </a:xfrm>
          <a:prstGeom prst="rect">
            <a:avLst/>
          </a:prstGeom>
          <a:noFill/>
          <a:ln w="25400">
            <a:solidFill>
              <a:srgbClr val="002060"/>
            </a:solidFill>
          </a:ln>
        </p:spPr>
        <p:txBody>
          <a:bodyPr wrap="square" rtlCol="0">
            <a:spAutoFit/>
          </a:bodyPr>
          <a:lstStyle/>
          <a:p>
            <a:r>
              <a:rPr lang="it-IT" sz="1600" b="1" i="1" dirty="0" smtClean="0"/>
              <a:t>IL NOMINATIVO VA INDICATO NEL MODULO A.1</a:t>
            </a:r>
            <a:endParaRPr lang="it-IT" sz="1600" b="1" i="1" dirty="0"/>
          </a:p>
        </p:txBody>
      </p:sp>
    </p:spTree>
    <p:extLst>
      <p:ext uri="{BB962C8B-B14F-4D97-AF65-F5344CB8AC3E}">
        <p14:creationId xmlns:p14="http://schemas.microsoft.com/office/powerpoint/2010/main" xmlns="" val="34892239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646331"/>
          </a:xfrm>
          <a:prstGeom prst="rect">
            <a:avLst/>
          </a:prstGeom>
          <a:noFill/>
          <a:ln w="25400">
            <a:solidFill>
              <a:srgbClr val="002060"/>
            </a:solidFill>
          </a:ln>
        </p:spPr>
        <p:txBody>
          <a:bodyPr wrap="square" rtlCol="0">
            <a:spAutoFit/>
          </a:bodyPr>
          <a:lstStyle/>
          <a:p>
            <a:pPr algn="ctr"/>
            <a:r>
              <a:rPr lang="it-IT" b="1" dirty="0" smtClean="0"/>
              <a:t>PARTE A3: ASPETTI ECONOMICI</a:t>
            </a:r>
          </a:p>
          <a:p>
            <a:pPr algn="ctr"/>
            <a:r>
              <a:rPr lang="it-IT" dirty="0" smtClean="0"/>
              <a:t>CHIARIMENTI</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13</a:t>
            </a:fld>
            <a:endParaRPr lang="it-IT"/>
          </a:p>
        </p:txBody>
      </p:sp>
      <p:sp>
        <p:nvSpPr>
          <p:cNvPr id="8" name="Segnaposto piè di pagina 7"/>
          <p:cNvSpPr>
            <a:spLocks noGrp="1"/>
          </p:cNvSpPr>
          <p:nvPr>
            <p:ph type="ftr" sz="quarter" idx="11"/>
          </p:nvPr>
        </p:nvSpPr>
        <p:spPr/>
        <p:txBody>
          <a:bodyPr/>
          <a:lstStyle/>
          <a:p>
            <a:endParaRPr lang="it-IT"/>
          </a:p>
        </p:txBody>
      </p:sp>
      <p:sp>
        <p:nvSpPr>
          <p:cNvPr id="10" name="CasellaDiTesto 9"/>
          <p:cNvSpPr txBox="1"/>
          <p:nvPr/>
        </p:nvSpPr>
        <p:spPr>
          <a:xfrm>
            <a:off x="2339752" y="2492896"/>
            <a:ext cx="4104456" cy="369332"/>
          </a:xfrm>
          <a:prstGeom prst="rect">
            <a:avLst/>
          </a:prstGeom>
          <a:noFill/>
          <a:ln w="25400">
            <a:solidFill>
              <a:srgbClr val="002060"/>
            </a:solidFill>
          </a:ln>
        </p:spPr>
        <p:txBody>
          <a:bodyPr wrap="square" rtlCol="0">
            <a:spAutoFit/>
          </a:bodyPr>
          <a:lstStyle/>
          <a:p>
            <a:pPr algn="ctr"/>
            <a:r>
              <a:rPr lang="it-IT" b="1" dirty="0" smtClean="0"/>
              <a:t>ALCUNI ASPETTI PARTICOLARI</a:t>
            </a:r>
            <a:endParaRPr lang="it-IT" b="1" dirty="0"/>
          </a:p>
        </p:txBody>
      </p:sp>
      <p:sp>
        <p:nvSpPr>
          <p:cNvPr id="11" name="CasellaDiTesto 10"/>
          <p:cNvSpPr txBox="1"/>
          <p:nvPr/>
        </p:nvSpPr>
        <p:spPr>
          <a:xfrm>
            <a:off x="899592" y="3068960"/>
            <a:ext cx="6840760" cy="338554"/>
          </a:xfrm>
          <a:prstGeom prst="rect">
            <a:avLst/>
          </a:prstGeom>
          <a:noFill/>
          <a:ln w="25400">
            <a:noFill/>
          </a:ln>
        </p:spPr>
        <p:txBody>
          <a:bodyPr wrap="square" rtlCol="0">
            <a:spAutoFit/>
          </a:bodyPr>
          <a:lstStyle/>
          <a:p>
            <a:pPr algn="ctr"/>
            <a:r>
              <a:rPr lang="it-IT" sz="1600" b="1" dirty="0" smtClean="0"/>
              <a:t>VOCE A.2.2 – PERSONALE DA RECLUTARE</a:t>
            </a:r>
            <a:endParaRPr lang="it-IT" sz="1600" b="1" dirty="0"/>
          </a:p>
        </p:txBody>
      </p:sp>
      <p:sp>
        <p:nvSpPr>
          <p:cNvPr id="2" name="Rettangolo 1"/>
          <p:cNvSpPr/>
          <p:nvPr/>
        </p:nvSpPr>
        <p:spPr>
          <a:xfrm>
            <a:off x="827584" y="3645024"/>
            <a:ext cx="7704856" cy="2308324"/>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002060"/>
            </a:solidFill>
          </a:ln>
        </p:spPr>
        <p:txBody>
          <a:bodyPr wrap="square">
            <a:spAutoFit/>
          </a:bodyPr>
          <a:lstStyle/>
          <a:p>
            <a:pPr marL="360363" lvl="0" indent="-360363">
              <a:buAutoNum type="arabicPeriod"/>
            </a:pPr>
            <a:r>
              <a:rPr lang="it-IT" sz="1600" b="1" dirty="0" smtClean="0"/>
              <a:t>CONTRATTI SOLO CON LA HOST INSTITUTION</a:t>
            </a:r>
          </a:p>
          <a:p>
            <a:pPr lvl="0"/>
            <a:endParaRPr lang="it-IT" sz="800" b="1" dirty="0" smtClean="0"/>
          </a:p>
          <a:p>
            <a:pPr marL="534988" lvl="0" indent="-174625">
              <a:buFont typeface="Arial" panose="020B0604020202020204" pitchFamily="34" charset="0"/>
              <a:buChar char="•"/>
            </a:pPr>
            <a:r>
              <a:rPr lang="it-IT" sz="1600" dirty="0" smtClean="0"/>
              <a:t>contratto </a:t>
            </a:r>
            <a:r>
              <a:rPr lang="it-IT" sz="1600" dirty="0"/>
              <a:t>come ricercatore a tempo determinato</a:t>
            </a:r>
          </a:p>
          <a:p>
            <a:pPr marL="534988" lvl="0" indent="-174625">
              <a:buFont typeface="Arial" panose="020B0604020202020204" pitchFamily="34" charset="0"/>
              <a:buChar char="•"/>
            </a:pPr>
            <a:r>
              <a:rPr lang="it-IT" sz="1600" dirty="0"/>
              <a:t>contratto di collaborazione a progetto</a:t>
            </a:r>
          </a:p>
          <a:p>
            <a:pPr marL="534988" lvl="0" indent="-174625">
              <a:buFont typeface="Arial" panose="020B0604020202020204" pitchFamily="34" charset="0"/>
              <a:buChar char="•"/>
            </a:pPr>
            <a:r>
              <a:rPr lang="it-IT" sz="1600" dirty="0"/>
              <a:t>assegno di ricerca</a:t>
            </a:r>
          </a:p>
          <a:p>
            <a:pPr marL="534988" lvl="0" indent="-174625">
              <a:buFont typeface="Arial" panose="020B0604020202020204" pitchFamily="34" charset="0"/>
              <a:buChar char="•"/>
            </a:pPr>
            <a:r>
              <a:rPr lang="it-IT" sz="1600" dirty="0"/>
              <a:t>borsa di dottorato di ricerca</a:t>
            </a:r>
          </a:p>
          <a:p>
            <a:pPr lvl="0"/>
            <a:endParaRPr lang="it-IT" sz="800" dirty="0" smtClean="0"/>
          </a:p>
          <a:p>
            <a:pPr marL="360363" lvl="0" indent="-360363"/>
            <a:r>
              <a:rPr lang="it-IT" sz="1600" b="1" dirty="0" smtClean="0"/>
              <a:t>2.	IN SEDE DI PRESENTAZIONE DEL PROGETTO, IN QUESTA VOCE NON POTRANNO ESSERE INDICATI NOMINATIVI, ESSENDO NECESSARIO PROCEDERE AD UNA SELEZIONE PUBBLICA PER IL RECLUTAMENTO DEL PERSONALE.</a:t>
            </a:r>
            <a:endParaRPr lang="it-IT" sz="1600" dirty="0"/>
          </a:p>
        </p:txBody>
      </p:sp>
    </p:spTree>
    <p:extLst>
      <p:ext uri="{BB962C8B-B14F-4D97-AF65-F5344CB8AC3E}">
        <p14:creationId xmlns:p14="http://schemas.microsoft.com/office/powerpoint/2010/main" xmlns="" val="9736495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646331"/>
          </a:xfrm>
          <a:prstGeom prst="rect">
            <a:avLst/>
          </a:prstGeom>
          <a:noFill/>
          <a:ln w="25400">
            <a:solidFill>
              <a:srgbClr val="002060"/>
            </a:solidFill>
          </a:ln>
        </p:spPr>
        <p:txBody>
          <a:bodyPr wrap="square" rtlCol="0">
            <a:spAutoFit/>
          </a:bodyPr>
          <a:lstStyle/>
          <a:p>
            <a:pPr algn="ctr"/>
            <a:r>
              <a:rPr lang="it-IT" b="1" dirty="0" smtClean="0"/>
              <a:t>PARTE A3: ASPETTI ECONOMICI</a:t>
            </a:r>
          </a:p>
          <a:p>
            <a:pPr algn="ctr"/>
            <a:r>
              <a:rPr lang="it-IT" dirty="0" smtClean="0"/>
              <a:t>CHIARIMENTI</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14</a:t>
            </a:fld>
            <a:endParaRPr lang="it-IT"/>
          </a:p>
        </p:txBody>
      </p:sp>
      <p:sp>
        <p:nvSpPr>
          <p:cNvPr id="8" name="Segnaposto piè di pagina 7"/>
          <p:cNvSpPr>
            <a:spLocks noGrp="1"/>
          </p:cNvSpPr>
          <p:nvPr>
            <p:ph type="ftr" sz="quarter" idx="11"/>
          </p:nvPr>
        </p:nvSpPr>
        <p:spPr/>
        <p:txBody>
          <a:bodyPr/>
          <a:lstStyle/>
          <a:p>
            <a:endParaRPr lang="it-IT"/>
          </a:p>
        </p:txBody>
      </p:sp>
      <p:sp>
        <p:nvSpPr>
          <p:cNvPr id="10" name="CasellaDiTesto 9"/>
          <p:cNvSpPr txBox="1"/>
          <p:nvPr/>
        </p:nvSpPr>
        <p:spPr>
          <a:xfrm>
            <a:off x="2339752" y="2492896"/>
            <a:ext cx="4104456" cy="369332"/>
          </a:xfrm>
          <a:prstGeom prst="rect">
            <a:avLst/>
          </a:prstGeom>
          <a:noFill/>
          <a:ln w="25400">
            <a:solidFill>
              <a:srgbClr val="002060"/>
            </a:solidFill>
          </a:ln>
        </p:spPr>
        <p:txBody>
          <a:bodyPr wrap="square" rtlCol="0">
            <a:spAutoFit/>
          </a:bodyPr>
          <a:lstStyle/>
          <a:p>
            <a:pPr algn="ctr"/>
            <a:r>
              <a:rPr lang="it-IT" b="1" dirty="0" smtClean="0"/>
              <a:t>ALCUNI ASPETTI PARTICOLARI</a:t>
            </a:r>
            <a:endParaRPr lang="it-IT" b="1" dirty="0"/>
          </a:p>
        </p:txBody>
      </p:sp>
      <p:sp>
        <p:nvSpPr>
          <p:cNvPr id="11" name="CasellaDiTesto 10"/>
          <p:cNvSpPr txBox="1"/>
          <p:nvPr/>
        </p:nvSpPr>
        <p:spPr>
          <a:xfrm>
            <a:off x="899592" y="2996952"/>
            <a:ext cx="6840760" cy="338554"/>
          </a:xfrm>
          <a:prstGeom prst="rect">
            <a:avLst/>
          </a:prstGeom>
          <a:noFill/>
          <a:ln w="25400">
            <a:noFill/>
          </a:ln>
        </p:spPr>
        <p:txBody>
          <a:bodyPr wrap="square" rtlCol="0">
            <a:spAutoFit/>
          </a:bodyPr>
          <a:lstStyle/>
          <a:p>
            <a:pPr algn="ctr"/>
            <a:r>
              <a:rPr lang="it-IT" sz="1600" b="1" dirty="0" smtClean="0"/>
              <a:t>VOCE A.2.3 – ALTRO PERSONALE (NESSUN COSTO NE’ CONTRIBUTO)</a:t>
            </a:r>
            <a:endParaRPr lang="it-IT" sz="1600" b="1" dirty="0"/>
          </a:p>
        </p:txBody>
      </p:sp>
      <p:sp>
        <p:nvSpPr>
          <p:cNvPr id="2" name="Rettangolo 1"/>
          <p:cNvSpPr/>
          <p:nvPr/>
        </p:nvSpPr>
        <p:spPr>
          <a:xfrm>
            <a:off x="611560" y="3501008"/>
            <a:ext cx="8136904" cy="2554545"/>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002060"/>
            </a:solidFill>
          </a:ln>
        </p:spPr>
        <p:txBody>
          <a:bodyPr wrap="square">
            <a:spAutoFit/>
          </a:bodyPr>
          <a:lstStyle/>
          <a:p>
            <a:pPr marL="342900" lvl="0" indent="-342900">
              <a:buFont typeface="+mj-lt"/>
              <a:buAutoNum type="arabicPeriod"/>
            </a:pPr>
            <a:r>
              <a:rPr lang="it-IT" sz="1600" b="1" dirty="0" smtClean="0"/>
              <a:t>PERSONALE A CONTRATTO GIÀ ACQUISITO CON FONDI PROPRI DELL’HOST INSTITUTION: I NOMINATIVI DI TALE PERSONALE POTRANNO ESSERE INDICATI IN SEDE DI PRESENTAZIONE DEL PROGETTO (MODULO A.3, PUNTO 4)</a:t>
            </a:r>
          </a:p>
          <a:p>
            <a:pPr lvl="0"/>
            <a:endParaRPr lang="it-IT" sz="800" b="1" dirty="0" smtClean="0"/>
          </a:p>
          <a:p>
            <a:pPr marL="360363" lvl="0" indent="-360363"/>
            <a:r>
              <a:rPr lang="it-IT" sz="1600" b="1" dirty="0" smtClean="0"/>
              <a:t>2.	PERSONALE A CONTRATTO  ACQUISITO DALL’HOST INSTITUTION CON FONDI  SPECIFICI PER IL FINANZIAMENTO DI ALTRI PROGETTI: I NOMINATIVI DI TALE PERSONALE NON POTRANNO  ESSERE INDICATI IN SEDE DI PRESENTAZIONE DEL PROGETTO.</a:t>
            </a:r>
          </a:p>
          <a:p>
            <a:pPr lvl="0"/>
            <a:endParaRPr lang="it-IT" sz="800" b="1" dirty="0" smtClean="0"/>
          </a:p>
          <a:p>
            <a:pPr marL="360363" lvl="0" indent="-360363"/>
            <a:r>
              <a:rPr lang="it-IT" sz="1600" b="1" dirty="0" smtClean="0"/>
              <a:t>3.	PERSONALE A CONTRATTO AFFERENTE A SOGGETTI GIURIDICI DIVERSI DALL’HOST INSTITUTION: I NOMINATIVI DI TALE PERSONALE NON POTRANNO ESSERE INDICATI IN SEDE DI PRESENTAZIONE DEL PROGETTO</a:t>
            </a:r>
            <a:endParaRPr lang="it-IT" sz="1600" b="1" dirty="0"/>
          </a:p>
        </p:txBody>
      </p:sp>
    </p:spTree>
    <p:extLst>
      <p:ext uri="{BB962C8B-B14F-4D97-AF65-F5344CB8AC3E}">
        <p14:creationId xmlns:p14="http://schemas.microsoft.com/office/powerpoint/2010/main" xmlns="" val="2157397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646331"/>
          </a:xfrm>
          <a:prstGeom prst="rect">
            <a:avLst/>
          </a:prstGeom>
          <a:noFill/>
          <a:ln w="25400">
            <a:solidFill>
              <a:srgbClr val="002060"/>
            </a:solidFill>
          </a:ln>
        </p:spPr>
        <p:txBody>
          <a:bodyPr wrap="square" rtlCol="0">
            <a:spAutoFit/>
          </a:bodyPr>
          <a:lstStyle/>
          <a:p>
            <a:pPr algn="ctr"/>
            <a:r>
              <a:rPr lang="it-IT" b="1" dirty="0" smtClean="0"/>
              <a:t>PARTE A3: ASPETTI ECONOMICI</a:t>
            </a:r>
          </a:p>
          <a:p>
            <a:pPr algn="ctr"/>
            <a:r>
              <a:rPr lang="it-IT" dirty="0" smtClean="0"/>
              <a:t>CHIARIMENTI</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15</a:t>
            </a:fld>
            <a:endParaRPr lang="it-IT"/>
          </a:p>
        </p:txBody>
      </p:sp>
      <p:sp>
        <p:nvSpPr>
          <p:cNvPr id="8" name="Segnaposto piè di pagina 7"/>
          <p:cNvSpPr>
            <a:spLocks noGrp="1"/>
          </p:cNvSpPr>
          <p:nvPr>
            <p:ph type="ftr" sz="quarter" idx="11"/>
          </p:nvPr>
        </p:nvSpPr>
        <p:spPr/>
        <p:txBody>
          <a:bodyPr/>
          <a:lstStyle/>
          <a:p>
            <a:endParaRPr lang="it-IT"/>
          </a:p>
        </p:txBody>
      </p:sp>
      <p:sp>
        <p:nvSpPr>
          <p:cNvPr id="10" name="CasellaDiTesto 9"/>
          <p:cNvSpPr txBox="1"/>
          <p:nvPr/>
        </p:nvSpPr>
        <p:spPr>
          <a:xfrm>
            <a:off x="2339752" y="2492896"/>
            <a:ext cx="4104456" cy="369332"/>
          </a:xfrm>
          <a:prstGeom prst="rect">
            <a:avLst/>
          </a:prstGeom>
          <a:noFill/>
          <a:ln w="25400">
            <a:solidFill>
              <a:srgbClr val="002060"/>
            </a:solidFill>
          </a:ln>
        </p:spPr>
        <p:txBody>
          <a:bodyPr wrap="square" rtlCol="0">
            <a:spAutoFit/>
          </a:bodyPr>
          <a:lstStyle/>
          <a:p>
            <a:pPr algn="ctr"/>
            <a:r>
              <a:rPr lang="it-IT" b="1" dirty="0" smtClean="0"/>
              <a:t>ALCUNI ASPETTI PARTICOLARI</a:t>
            </a:r>
            <a:endParaRPr lang="it-IT" b="1" dirty="0"/>
          </a:p>
        </p:txBody>
      </p:sp>
      <p:sp>
        <p:nvSpPr>
          <p:cNvPr id="11" name="CasellaDiTesto 10"/>
          <p:cNvSpPr txBox="1"/>
          <p:nvPr/>
        </p:nvSpPr>
        <p:spPr>
          <a:xfrm>
            <a:off x="899592" y="2996952"/>
            <a:ext cx="6840760" cy="338554"/>
          </a:xfrm>
          <a:prstGeom prst="rect">
            <a:avLst/>
          </a:prstGeom>
          <a:noFill/>
          <a:ln w="25400">
            <a:noFill/>
          </a:ln>
        </p:spPr>
        <p:txBody>
          <a:bodyPr wrap="square" rtlCol="0">
            <a:spAutoFit/>
          </a:bodyPr>
          <a:lstStyle/>
          <a:p>
            <a:pPr algn="ctr"/>
            <a:r>
              <a:rPr lang="it-IT" sz="1600" b="1" dirty="0" smtClean="0"/>
              <a:t>VOCE D – SERVIZI DI CONSULENZA E SIMILI</a:t>
            </a:r>
            <a:endParaRPr lang="it-IT" sz="1600" b="1" dirty="0"/>
          </a:p>
        </p:txBody>
      </p:sp>
      <p:sp>
        <p:nvSpPr>
          <p:cNvPr id="2" name="Rettangolo 1"/>
          <p:cNvSpPr/>
          <p:nvPr/>
        </p:nvSpPr>
        <p:spPr>
          <a:xfrm>
            <a:off x="611560" y="3640956"/>
            <a:ext cx="8136904" cy="2308324"/>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002060"/>
            </a:solidFill>
          </a:ln>
        </p:spPr>
        <p:txBody>
          <a:bodyPr wrap="square">
            <a:spAutoFit/>
          </a:bodyPr>
          <a:lstStyle/>
          <a:p>
            <a:pPr algn="just"/>
            <a:r>
              <a:rPr lang="it-IT" sz="1600" b="1" dirty="0" smtClean="0"/>
              <a:t>SI TRATTA DI ATTIVITÀ SVOLTE DA TERZI AFFIDATARI (CIOÈ DA SOGGETTI, PUBBLICI O PRIVATI, DIVERSI DALL’HOST INSTITUTION): SE SVOLTE DA PERSONE GIURIDICHE, IL PERSONALE DESTINATO AL PROGETTO DALLA LEGAL ENTITY POTRÀ ESSERE INDICATO NEL MODULO A.3</a:t>
            </a:r>
            <a:r>
              <a:rPr lang="it-IT" sz="1600" b="1" dirty="0"/>
              <a:t>, </a:t>
            </a:r>
            <a:r>
              <a:rPr lang="it-IT" sz="1600" b="1" dirty="0" smtClean="0"/>
              <a:t>AL PUNTO 5; ANCHE SE SVOLTE DA PERSONE FISICHE, I NOMINATIVI NON VANNO INSERITI NELLE TABELLE DEL PERSONALE (A.3 PUNTO 3), MA EVENTUALMENTE NEL MODULO A.3 PUNTO 5.</a:t>
            </a:r>
          </a:p>
          <a:p>
            <a:pPr algn="just"/>
            <a:endParaRPr lang="it-IT" sz="1600" b="1" dirty="0" smtClean="0"/>
          </a:p>
          <a:p>
            <a:pPr algn="just"/>
            <a:r>
              <a:rPr lang="it-IT" sz="1600" b="1" dirty="0" smtClean="0"/>
              <a:t>QUESTO TIPO DI ATTIVITÀ PREVEDE UN COMPENSO (DESTINATO ALLA LEGAL ENTITY O AL LIBERO PROFESSIONISTA), MA TRATTANDOSI DI UN’ATTIVITÀ SVOLTA NELL’INTERESSE DI E PER CONTO DI HOST INSTITUTION, LA PROPRIETÀ DEI RISULTATI È DELLA SOLA HOST INSTITUTION.</a:t>
            </a:r>
            <a:endParaRPr lang="it-IT" sz="1600" b="1" dirty="0"/>
          </a:p>
        </p:txBody>
      </p:sp>
    </p:spTree>
    <p:extLst>
      <p:ext uri="{BB962C8B-B14F-4D97-AF65-F5344CB8AC3E}">
        <p14:creationId xmlns:p14="http://schemas.microsoft.com/office/powerpoint/2010/main" xmlns="" val="21795686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646331"/>
          </a:xfrm>
          <a:prstGeom prst="rect">
            <a:avLst/>
          </a:prstGeom>
          <a:noFill/>
          <a:ln w="25400">
            <a:solidFill>
              <a:srgbClr val="002060"/>
            </a:solidFill>
          </a:ln>
        </p:spPr>
        <p:txBody>
          <a:bodyPr wrap="square" rtlCol="0">
            <a:spAutoFit/>
          </a:bodyPr>
          <a:lstStyle/>
          <a:p>
            <a:pPr algn="ctr"/>
            <a:r>
              <a:rPr lang="it-IT" b="1" dirty="0" smtClean="0"/>
              <a:t>PARTE A3: ASPETTI ECONOMICI</a:t>
            </a:r>
          </a:p>
          <a:p>
            <a:pPr algn="ctr"/>
            <a:r>
              <a:rPr lang="it-IT" dirty="0" smtClean="0"/>
              <a:t>CHIARIMENTI</a:t>
            </a:r>
            <a:endParaRPr lang="it-IT"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16</a:t>
            </a:fld>
            <a:endParaRPr lang="it-IT"/>
          </a:p>
        </p:txBody>
      </p:sp>
      <p:sp>
        <p:nvSpPr>
          <p:cNvPr id="8" name="Segnaposto piè di pagina 7"/>
          <p:cNvSpPr>
            <a:spLocks noGrp="1"/>
          </p:cNvSpPr>
          <p:nvPr>
            <p:ph type="ftr" sz="quarter" idx="11"/>
          </p:nvPr>
        </p:nvSpPr>
        <p:spPr/>
        <p:txBody>
          <a:bodyPr/>
          <a:lstStyle/>
          <a:p>
            <a:endParaRPr lang="it-IT"/>
          </a:p>
        </p:txBody>
      </p:sp>
      <p:sp>
        <p:nvSpPr>
          <p:cNvPr id="10" name="CasellaDiTesto 9"/>
          <p:cNvSpPr txBox="1"/>
          <p:nvPr/>
        </p:nvSpPr>
        <p:spPr>
          <a:xfrm>
            <a:off x="2339752" y="2492896"/>
            <a:ext cx="4104456" cy="369332"/>
          </a:xfrm>
          <a:prstGeom prst="rect">
            <a:avLst/>
          </a:prstGeom>
          <a:noFill/>
          <a:ln w="25400">
            <a:solidFill>
              <a:srgbClr val="002060"/>
            </a:solidFill>
          </a:ln>
        </p:spPr>
        <p:txBody>
          <a:bodyPr wrap="square" rtlCol="0">
            <a:spAutoFit/>
          </a:bodyPr>
          <a:lstStyle/>
          <a:p>
            <a:pPr algn="ctr"/>
            <a:r>
              <a:rPr lang="it-IT" b="1" dirty="0" smtClean="0"/>
              <a:t>ALCUNI ASPETTI PARTICOLARI</a:t>
            </a:r>
            <a:endParaRPr lang="it-IT" b="1" dirty="0"/>
          </a:p>
        </p:txBody>
      </p:sp>
      <p:sp>
        <p:nvSpPr>
          <p:cNvPr id="11" name="CasellaDiTesto 10"/>
          <p:cNvSpPr txBox="1"/>
          <p:nvPr/>
        </p:nvSpPr>
        <p:spPr>
          <a:xfrm>
            <a:off x="899592" y="2996952"/>
            <a:ext cx="6840760" cy="338554"/>
          </a:xfrm>
          <a:prstGeom prst="rect">
            <a:avLst/>
          </a:prstGeom>
          <a:noFill/>
          <a:ln w="25400">
            <a:noFill/>
          </a:ln>
        </p:spPr>
        <p:txBody>
          <a:bodyPr wrap="square" rtlCol="0">
            <a:spAutoFit/>
          </a:bodyPr>
          <a:lstStyle/>
          <a:p>
            <a:pPr algn="ctr"/>
            <a:r>
              <a:rPr lang="it-IT" sz="1600" b="1" dirty="0" smtClean="0"/>
              <a:t>VOCE F – COSTI SOSTENUTI DA SOGGETTI TERZI</a:t>
            </a:r>
            <a:endParaRPr lang="it-IT" sz="1600" b="1" dirty="0"/>
          </a:p>
        </p:txBody>
      </p:sp>
      <p:sp>
        <p:nvSpPr>
          <p:cNvPr id="2" name="Rettangolo 1"/>
          <p:cNvSpPr/>
          <p:nvPr/>
        </p:nvSpPr>
        <p:spPr>
          <a:xfrm>
            <a:off x="611560" y="3573016"/>
            <a:ext cx="8136904" cy="2431435"/>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olidFill>
              <a:srgbClr val="002060"/>
            </a:solidFill>
          </a:ln>
        </p:spPr>
        <p:txBody>
          <a:bodyPr wrap="square">
            <a:spAutoFit/>
          </a:bodyPr>
          <a:lstStyle/>
          <a:p>
            <a:r>
              <a:rPr lang="it-IT" sz="1600" b="1" dirty="0" smtClean="0"/>
              <a:t>SI TRATTA DI ATTIVITÀ AGGIUNTIVE E INTEGRATIVE RISPETTO AL PROGETTO, DICHIARATE ESPLICITAMENTE NEL PROGETTO STESSO, CHE RESTERANNO COMUNQUE A CARICO DI SOGGETTI TERZI.</a:t>
            </a:r>
          </a:p>
          <a:p>
            <a:endParaRPr lang="it-IT" sz="1200" b="1" dirty="0" smtClean="0"/>
          </a:p>
          <a:p>
            <a:r>
              <a:rPr lang="it-IT" sz="1600" b="1" dirty="0" smtClean="0"/>
              <a:t>IL PERSONALE DESTINATO AL PROGETTO DALLA LEGAL ENTITY POTRÀ ESSERE INDICATO NEL MODULO A.3, AL PUNTO 5.</a:t>
            </a:r>
          </a:p>
          <a:p>
            <a:endParaRPr lang="it-IT" sz="1200" b="1" dirty="0" smtClean="0"/>
          </a:p>
          <a:p>
            <a:r>
              <a:rPr lang="it-IT" sz="1600" b="1" dirty="0" smtClean="0"/>
              <a:t>QUESTO TIPO DI ATTIVITÀ NON PREVEDE ALCUN COMPENSO PER LA LEGAL ENTITY, MA TRATTANDOSI DI UN’ATTIVITÀ SVOLTA NELL’INTERESSE DI E PER CONTO DI LEGAL ENTITY, LA PROPRIETÀ DEI RISULTATI È DELLA STESSA LEGAL ENTITY.</a:t>
            </a:r>
            <a:endParaRPr lang="it-IT" sz="1600" b="1" dirty="0"/>
          </a:p>
        </p:txBody>
      </p:sp>
    </p:spTree>
    <p:extLst>
      <p:ext uri="{BB962C8B-B14F-4D97-AF65-F5344CB8AC3E}">
        <p14:creationId xmlns:p14="http://schemas.microsoft.com/office/powerpoint/2010/main" xmlns="" val="465001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16" name="Titolo 1"/>
          <p:cNvSpPr txBox="1">
            <a:spLocks/>
          </p:cNvSpPr>
          <p:nvPr/>
        </p:nvSpPr>
        <p:spPr>
          <a:xfrm>
            <a:off x="179512" y="2351202"/>
            <a:ext cx="4536504" cy="1869886"/>
          </a:xfrm>
          <a:prstGeom prst="rect">
            <a:avLst/>
          </a:prstGeom>
          <a:ln w="19050">
            <a:solidFill>
              <a:srgbClr val="00B050"/>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600" b="1" dirty="0" smtClean="0"/>
              <a:t>PARTE B1:</a:t>
            </a:r>
          </a:p>
          <a:p>
            <a:r>
              <a:rPr lang="it-IT" sz="1600" b="1" dirty="0" smtClean="0"/>
              <a:t> DESCRIZIONE DETTAGLIATA DEL PROGETTO CONTENENTE GLI OBIETTIVI, LO STATO DELL’ARTE, LA METODOLOGIA DELLA PROPOSTA, L’IMPATTO PREVISTO, GLI ASPETTI FINANZIARI ED EVENTUALI PROBLEMI ETICI E DI SICUREZZA</a:t>
            </a:r>
            <a:endParaRPr lang="it-IT" sz="1500" b="1" dirty="0"/>
          </a:p>
        </p:txBody>
      </p:sp>
      <p:sp>
        <p:nvSpPr>
          <p:cNvPr id="21" name="CasellaDiTesto 20"/>
          <p:cNvSpPr txBox="1"/>
          <p:nvPr/>
        </p:nvSpPr>
        <p:spPr>
          <a:xfrm>
            <a:off x="1547664" y="1652812"/>
            <a:ext cx="5832648" cy="369332"/>
          </a:xfrm>
          <a:prstGeom prst="rect">
            <a:avLst/>
          </a:prstGeom>
          <a:noFill/>
          <a:ln w="25400">
            <a:solidFill>
              <a:srgbClr val="002060"/>
            </a:solidFill>
          </a:ln>
        </p:spPr>
        <p:txBody>
          <a:bodyPr wrap="square" rtlCol="0">
            <a:spAutoFit/>
          </a:bodyPr>
          <a:lstStyle/>
          <a:p>
            <a:pPr algn="ctr"/>
            <a:r>
              <a:rPr lang="it-IT" b="1" dirty="0" smtClean="0"/>
              <a:t>PARTE B:	LA PROPOSTA DI RICERCA</a:t>
            </a:r>
            <a:endParaRPr lang="it-IT" b="1" dirty="0"/>
          </a:p>
        </p:txBody>
      </p:sp>
      <p:cxnSp>
        <p:nvCxnSpPr>
          <p:cNvPr id="10" name="Connettore 2 9"/>
          <p:cNvCxnSpPr/>
          <p:nvPr/>
        </p:nvCxnSpPr>
        <p:spPr>
          <a:xfrm flipH="1">
            <a:off x="2411760" y="2022144"/>
            <a:ext cx="288032" cy="329058"/>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ttore 2 12"/>
          <p:cNvCxnSpPr/>
          <p:nvPr/>
        </p:nvCxnSpPr>
        <p:spPr>
          <a:xfrm>
            <a:off x="6887833" y="2022144"/>
            <a:ext cx="366452" cy="323892"/>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8" name="CasellaDiTesto 27"/>
          <p:cNvSpPr txBox="1"/>
          <p:nvPr/>
        </p:nvSpPr>
        <p:spPr>
          <a:xfrm>
            <a:off x="179512" y="4581128"/>
            <a:ext cx="4536504" cy="1315745"/>
          </a:xfrm>
          <a:prstGeom prst="rect">
            <a:avLst/>
          </a:prstGeom>
          <a:ln w="19050">
            <a:solidFill>
              <a:srgbClr val="002060"/>
            </a:solidFill>
          </a:ln>
        </p:spPr>
        <p:txBody>
          <a:bodyPr vert="horz" lIns="91440" tIns="45720" rIns="91440" bIns="45720" rtlCol="0" anchor="ctr">
            <a:noAutofit/>
          </a:bodyPr>
          <a:lstStyle>
            <a:defPPr>
              <a:defRPr lang="it-IT"/>
            </a:defPPr>
            <a:lvl1pPr algn="ctr">
              <a:spcBef>
                <a:spcPct val="0"/>
              </a:spcBef>
              <a:buNone/>
              <a:defRPr sz="1500" b="1">
                <a:latin typeface="+mj-lt"/>
                <a:ea typeface="+mj-ea"/>
                <a:cs typeface="+mj-cs"/>
              </a:defRPr>
            </a:lvl1pPr>
          </a:lstStyle>
          <a:p>
            <a:pPr algn="l"/>
            <a:r>
              <a:rPr lang="it-IT" dirty="0" smtClean="0"/>
              <a:t>IL PI DEVE INDICARE SE ESISTANO QUESTIONI ETICHE O QUESTIONI RILEVANTI PER LA SICUREZZA, DA SPECIFICARE CON MAGGIOR DETTAGLIO NELLA DOCUMENTAZIONE DI SUPPORTO</a:t>
            </a:r>
            <a:endParaRPr lang="it-IT" dirty="0"/>
          </a:p>
        </p:txBody>
      </p:sp>
      <p:sp>
        <p:nvSpPr>
          <p:cNvPr id="17" name="Rettangolo 16"/>
          <p:cNvSpPr/>
          <p:nvPr/>
        </p:nvSpPr>
        <p:spPr>
          <a:xfrm>
            <a:off x="5940152" y="2363921"/>
            <a:ext cx="2664296" cy="931460"/>
          </a:xfrm>
          <a:prstGeom prst="rect">
            <a:avLst/>
          </a:prstGeom>
          <a:ln w="19050">
            <a:solidFill>
              <a:srgbClr val="00B050"/>
            </a:solidFill>
          </a:ln>
        </p:spPr>
        <p:txBody>
          <a:bodyPr vert="horz" lIns="91440" tIns="45720" rIns="91440" bIns="45720" rtlCol="0" anchor="ctr">
            <a:noAutofit/>
          </a:bodyPr>
          <a:lstStyle/>
          <a:p>
            <a:pPr algn="ctr">
              <a:spcBef>
                <a:spcPct val="0"/>
              </a:spcBef>
            </a:pPr>
            <a:r>
              <a:rPr lang="it-IT" sz="1600" b="1" dirty="0" smtClean="0">
                <a:latin typeface="+mj-lt"/>
                <a:ea typeface="+mj-ea"/>
                <a:cs typeface="+mj-cs"/>
              </a:rPr>
              <a:t>PARTE B2: </a:t>
            </a:r>
          </a:p>
          <a:p>
            <a:pPr algn="ctr">
              <a:spcBef>
                <a:spcPct val="0"/>
              </a:spcBef>
            </a:pPr>
            <a:r>
              <a:rPr lang="it-IT" sz="1600" b="1" dirty="0" smtClean="0">
                <a:latin typeface="+mj-lt"/>
                <a:ea typeface="+mj-ea"/>
                <a:cs typeface="+mj-cs"/>
              </a:rPr>
              <a:t>CURRICULUM VITAE E TRACK-RECORD DEL PI</a:t>
            </a:r>
            <a:endParaRPr lang="it-IT" sz="1600" b="1" dirty="0">
              <a:latin typeface="+mj-lt"/>
              <a:ea typeface="+mj-ea"/>
              <a:cs typeface="+mj-cs"/>
            </a:endParaRPr>
          </a:p>
        </p:txBody>
      </p:sp>
      <p:cxnSp>
        <p:nvCxnSpPr>
          <p:cNvPr id="18" name="Connettore 2 17"/>
          <p:cNvCxnSpPr/>
          <p:nvPr/>
        </p:nvCxnSpPr>
        <p:spPr>
          <a:xfrm>
            <a:off x="2339752" y="4221088"/>
            <a:ext cx="0" cy="36004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 name="Segnaposto numero diapositiva 1"/>
          <p:cNvSpPr>
            <a:spLocks noGrp="1"/>
          </p:cNvSpPr>
          <p:nvPr>
            <p:ph type="sldNum" sz="quarter" idx="12"/>
          </p:nvPr>
        </p:nvSpPr>
        <p:spPr/>
        <p:txBody>
          <a:bodyPr/>
          <a:lstStyle/>
          <a:p>
            <a:fld id="{E7A41E1B-4F70-4964-A407-84C68BE8251C}" type="slidenum">
              <a:rPr lang="it-IT" smtClean="0"/>
              <a:pPr/>
              <a:t>17</a:t>
            </a:fld>
            <a:endParaRPr lang="it-IT"/>
          </a:p>
        </p:txBody>
      </p:sp>
      <p:sp>
        <p:nvSpPr>
          <p:cNvPr id="3" name="Segnaposto piè di pagina 2"/>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31970035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anim calcmode="lin" valueType="num">
                                      <p:cBhvr>
                                        <p:cTn id="8" dur="750" fill="hold"/>
                                        <p:tgtEl>
                                          <p:spTgt spid="21"/>
                                        </p:tgtEl>
                                        <p:attrNameLst>
                                          <p:attrName>ppt_x</p:attrName>
                                        </p:attrNameLst>
                                      </p:cBhvr>
                                      <p:tavLst>
                                        <p:tav tm="0">
                                          <p:val>
                                            <p:strVal val="#ppt_x"/>
                                          </p:val>
                                        </p:tav>
                                        <p:tav tm="100000">
                                          <p:val>
                                            <p:strVal val="#ppt_x"/>
                                          </p:val>
                                        </p:tav>
                                      </p:tavLst>
                                    </p:anim>
                                    <p:anim calcmode="lin" valueType="num">
                                      <p:cBhvr>
                                        <p:cTn id="9" dur="75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42"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childTnLst>
                          </p:cTn>
                        </p:par>
                        <p:par>
                          <p:cTn id="28" fill="hold">
                            <p:stCondLst>
                              <p:cond delay="3750"/>
                            </p:stCondLst>
                            <p:childTnLst>
                              <p:par>
                                <p:cTn id="29" presetID="42"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par>
                          <p:cTn id="34" fill="hold">
                            <p:stCondLst>
                              <p:cond delay="4750"/>
                            </p:stCondLst>
                            <p:childTnLst>
                              <p:par>
                                <p:cTn id="35" presetID="42" presetClass="entr" presetSubtype="0"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childTnLst>
                          </p:cTn>
                        </p:par>
                        <p:par>
                          <p:cTn id="40" fill="hold">
                            <p:stCondLst>
                              <p:cond delay="5750"/>
                            </p:stCondLst>
                            <p:childTnLst>
                              <p:par>
                                <p:cTn id="41" presetID="4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28"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PRESENTAZIONE DELLA DOMANDA</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1547664" y="1652812"/>
            <a:ext cx="5832648" cy="369332"/>
          </a:xfrm>
          <a:prstGeom prst="rect">
            <a:avLst/>
          </a:prstGeom>
          <a:noFill/>
          <a:ln w="25400">
            <a:solidFill>
              <a:srgbClr val="002060"/>
            </a:solidFill>
          </a:ln>
        </p:spPr>
        <p:txBody>
          <a:bodyPr wrap="square" rtlCol="0">
            <a:spAutoFit/>
          </a:bodyPr>
          <a:lstStyle/>
          <a:p>
            <a:pPr algn="ctr"/>
            <a:r>
              <a:rPr lang="it-IT" b="1" dirty="0" smtClean="0"/>
              <a:t>PARTE C:	LA DOCUMENTAZIONE DI SUPPORTO</a:t>
            </a:r>
            <a:endParaRPr lang="it-IT" b="1" dirty="0"/>
          </a:p>
        </p:txBody>
      </p:sp>
      <p:sp>
        <p:nvSpPr>
          <p:cNvPr id="2" name="Rettangolo 1"/>
          <p:cNvSpPr/>
          <p:nvPr/>
        </p:nvSpPr>
        <p:spPr>
          <a:xfrm>
            <a:off x="467544" y="2406429"/>
            <a:ext cx="7796286" cy="2400657"/>
          </a:xfrm>
          <a:prstGeom prst="rect">
            <a:avLst/>
          </a:prstGeom>
          <a:noFill/>
          <a:ln w="25400">
            <a:solidFill>
              <a:srgbClr val="002060"/>
            </a:solidFill>
          </a:ln>
        </p:spPr>
        <p:txBody>
          <a:bodyPr wrap="square" rtlCol="0">
            <a:spAutoFit/>
          </a:bodyPr>
          <a:lstStyle/>
          <a:p>
            <a:pPr marL="92075" indent="-92075" algn="just">
              <a:buFont typeface="Arial" panose="020B0604020202020204" pitchFamily="34" charset="0"/>
              <a:buChar char="•"/>
            </a:pPr>
            <a:r>
              <a:rPr lang="it-IT" sz="1500" b="1" dirty="0"/>
              <a:t>DICHIARAZIONE D’IMPEGNO DELL’ “HOST INSTITUTION” SULLE CONDIZIONI DI INDIPENDENZA DEL PI. </a:t>
            </a:r>
            <a:endParaRPr lang="it-IT" sz="1500" b="1" dirty="0" smtClean="0"/>
          </a:p>
          <a:p>
            <a:pPr marL="92075" algn="just"/>
            <a:r>
              <a:rPr lang="it-IT" sz="1500" b="1" dirty="0" smtClean="0"/>
              <a:t>QUESTO </a:t>
            </a:r>
            <a:r>
              <a:rPr lang="it-IT" sz="1500" b="1" dirty="0"/>
              <a:t>DOCUMENTO DEVE ESSERE FIRMATO, TIMBRATO E DATATO DAL RAPPRESENTANTE LEGALE DELL'ISTITUZIONE O DA PERSONA DA ESSO DELEGATA</a:t>
            </a:r>
          </a:p>
          <a:p>
            <a:pPr marL="92075" indent="-92075" algn="just">
              <a:buFont typeface="Arial" panose="020B0604020202020204" pitchFamily="34" charset="0"/>
              <a:buChar char="•"/>
            </a:pPr>
            <a:endParaRPr lang="it-IT" sz="1500" b="1" dirty="0"/>
          </a:p>
          <a:p>
            <a:pPr marL="92075" indent="-92075" algn="just">
              <a:buFont typeface="Arial" panose="020B0604020202020204" pitchFamily="34" charset="0"/>
              <a:buChar char="•"/>
            </a:pPr>
            <a:r>
              <a:rPr lang="it-IT" sz="1500" b="1" dirty="0"/>
              <a:t>AUTOCERTIFICAZIONE RELATIVA ALL’INESISTENZA DI QUESTIONI ETICHE, O INFORMAZIONI ESPLICATIVE SULLE QUESTIONI ETICHE ESISTENTI E COME SARANNO TRATTATE</a:t>
            </a:r>
          </a:p>
          <a:p>
            <a:pPr marL="92075" indent="-92075" algn="just">
              <a:buFont typeface="Arial" panose="020B0604020202020204" pitchFamily="34" charset="0"/>
              <a:buChar char="•"/>
            </a:pPr>
            <a:endParaRPr lang="it-IT" sz="1500" b="1" dirty="0"/>
          </a:p>
          <a:p>
            <a:pPr marL="92075" indent="-92075" algn="just">
              <a:buFont typeface="Arial" panose="020B0604020202020204" pitchFamily="34" charset="0"/>
              <a:buChar char="•"/>
            </a:pPr>
            <a:r>
              <a:rPr lang="it-IT" sz="1500" b="1" dirty="0"/>
              <a:t>AUTOCERTIFICAZIONE RELATIVA ALL’INESISTENZA DI QUESTIONI SENSIBILI PER LA SICUREZZA, O INFORMAZIONI ESPLICATIVE SU TALI PROBLEMI  E COME SARANNO TRATTATI </a:t>
            </a:r>
          </a:p>
        </p:txBody>
      </p:sp>
      <p:cxnSp>
        <p:nvCxnSpPr>
          <p:cNvPr id="14" name="Connettore 2 13"/>
          <p:cNvCxnSpPr>
            <a:endCxn id="2" idx="0"/>
          </p:cNvCxnSpPr>
          <p:nvPr/>
        </p:nvCxnSpPr>
        <p:spPr>
          <a:xfrm>
            <a:off x="4355976" y="2022144"/>
            <a:ext cx="9711" cy="384285"/>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8" name="Rettangolo 7"/>
          <p:cNvSpPr/>
          <p:nvPr/>
        </p:nvSpPr>
        <p:spPr>
          <a:xfrm>
            <a:off x="251520" y="5355213"/>
            <a:ext cx="8496944" cy="954107"/>
          </a:xfrm>
          <a:prstGeom prst="rect">
            <a:avLst/>
          </a:prstGeom>
          <a:solidFill>
            <a:schemeClr val="accent1">
              <a:lumMod val="20000"/>
              <a:lumOff val="80000"/>
            </a:schemeClr>
          </a:solidFill>
        </p:spPr>
        <p:txBody>
          <a:bodyPr wrap="square">
            <a:spAutoFit/>
          </a:bodyPr>
          <a:lstStyle/>
          <a:p>
            <a:r>
              <a:rPr lang="it-IT" sz="1400" b="1" dirty="0" smtClean="0"/>
              <a:t>PER TUTTE LE AUTOCERTIFICAZIONI, IN CASO DI AMMISSIONE A FINANZIAMENTO, IL MIUR PROCEDE ALLA VERIFICA DI QUANTO DICHIARATO, ANCHE RICHIEDENDO, OVE NECESSARIO, ADEGUATE  PROVE DOCUMENTALI, E IN CASO DI ACCERTATA MENDACE DICHIARAZIONE, FERME RESTANDO LE RESPONSABILITÀ CIVILI E PENALI, PROVVEDE A DECRETARE LA DECADENZA DAL FINANZIAMENTO.</a:t>
            </a:r>
            <a:endParaRPr lang="it-IT" sz="1400" b="1" dirty="0"/>
          </a:p>
        </p:txBody>
      </p:sp>
      <p:sp>
        <p:nvSpPr>
          <p:cNvPr id="3" name="Segnaposto numero diapositiva 2"/>
          <p:cNvSpPr>
            <a:spLocks noGrp="1"/>
          </p:cNvSpPr>
          <p:nvPr>
            <p:ph type="sldNum" sz="quarter" idx="12"/>
          </p:nvPr>
        </p:nvSpPr>
        <p:spPr/>
        <p:txBody>
          <a:bodyPr/>
          <a:lstStyle/>
          <a:p>
            <a:fld id="{E7A41E1B-4F70-4964-A407-84C68BE8251C}" type="slidenum">
              <a:rPr lang="it-IT" smtClean="0"/>
              <a:pPr/>
              <a:t>18</a:t>
            </a:fld>
            <a:endParaRPr lang="it-IT"/>
          </a:p>
        </p:txBody>
      </p:sp>
      <p:sp>
        <p:nvSpPr>
          <p:cNvPr id="7" name="Segnaposto piè di pagina 6"/>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24396148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2699792" y="1652812"/>
            <a:ext cx="3456384" cy="646331"/>
          </a:xfrm>
          <a:prstGeom prst="rect">
            <a:avLst/>
          </a:prstGeom>
          <a:noFill/>
          <a:ln w="25400">
            <a:solidFill>
              <a:srgbClr val="002060"/>
            </a:solidFill>
          </a:ln>
        </p:spPr>
        <p:txBody>
          <a:bodyPr wrap="square" rtlCol="0">
            <a:spAutoFit/>
          </a:bodyPr>
          <a:lstStyle/>
          <a:p>
            <a:pPr algn="ctr"/>
            <a:r>
              <a:rPr lang="it-IT" b="1" cap="small" dirty="0" smtClean="0"/>
              <a:t>consiglio scientifico </a:t>
            </a:r>
            <a:r>
              <a:rPr lang="it-IT" b="1" dirty="0" smtClean="0"/>
              <a:t>ERC</a:t>
            </a:r>
          </a:p>
          <a:p>
            <a:pPr algn="ctr"/>
            <a:r>
              <a:rPr lang="it-IT" b="1" dirty="0" smtClean="0"/>
              <a:t>(</a:t>
            </a:r>
            <a:r>
              <a:rPr lang="it-IT" sz="1400" b="1" dirty="0" smtClean="0"/>
              <a:t>propone una rosa di 9 nominativi</a:t>
            </a:r>
            <a:r>
              <a:rPr lang="it-IT" b="1" dirty="0" smtClean="0"/>
              <a:t>)</a:t>
            </a:r>
            <a:endParaRPr lang="it-IT" b="1" dirty="0"/>
          </a:p>
        </p:txBody>
      </p:sp>
      <p:sp>
        <p:nvSpPr>
          <p:cNvPr id="2" name="Rettangolo 1"/>
          <p:cNvSpPr/>
          <p:nvPr/>
        </p:nvSpPr>
        <p:spPr>
          <a:xfrm>
            <a:off x="3491880" y="2636912"/>
            <a:ext cx="1872208" cy="305233"/>
          </a:xfrm>
          <a:prstGeom prst="rect">
            <a:avLst/>
          </a:prstGeom>
          <a:noFill/>
          <a:ln w="25400">
            <a:solidFill>
              <a:srgbClr val="002060"/>
            </a:solidFill>
          </a:ln>
        </p:spPr>
        <p:txBody>
          <a:bodyPr wrap="square" rtlCol="0">
            <a:spAutoFit/>
          </a:bodyPr>
          <a:lstStyle/>
          <a:p>
            <a:pPr algn="ctr"/>
            <a:r>
              <a:rPr lang="it-IT" b="1" dirty="0" smtClean="0"/>
              <a:t>CNGR</a:t>
            </a:r>
            <a:endParaRPr lang="it-IT" b="1" dirty="0"/>
          </a:p>
        </p:txBody>
      </p:sp>
      <p:cxnSp>
        <p:nvCxnSpPr>
          <p:cNvPr id="14" name="Connettore 2 13"/>
          <p:cNvCxnSpPr/>
          <p:nvPr/>
        </p:nvCxnSpPr>
        <p:spPr>
          <a:xfrm>
            <a:off x="4427984" y="2276872"/>
            <a:ext cx="0" cy="36004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8" name="Rettangolo 7"/>
          <p:cNvSpPr/>
          <p:nvPr/>
        </p:nvSpPr>
        <p:spPr>
          <a:xfrm>
            <a:off x="251520" y="5877272"/>
            <a:ext cx="8424936" cy="369332"/>
          </a:xfrm>
          <a:prstGeom prst="rect">
            <a:avLst/>
          </a:prstGeom>
          <a:solidFill>
            <a:schemeClr val="accent1">
              <a:lumMod val="20000"/>
              <a:lumOff val="80000"/>
            </a:schemeClr>
          </a:solidFill>
          <a:ln w="25400">
            <a:solidFill>
              <a:srgbClr val="002060"/>
            </a:solidFill>
          </a:ln>
        </p:spPr>
        <p:txBody>
          <a:bodyPr wrap="square" rtlCol="0">
            <a:spAutoFit/>
          </a:bodyPr>
          <a:lstStyle/>
          <a:p>
            <a:pPr algn="ctr"/>
            <a:r>
              <a:rPr lang="it-IT" b="1" dirty="0"/>
              <a:t>UNICO CRITERIO DI VALUTAZIONE: ALTA QUALITA’ DEL PI E DEL PROGETTO DI RICERCA </a:t>
            </a:r>
          </a:p>
        </p:txBody>
      </p:sp>
      <p:sp>
        <p:nvSpPr>
          <p:cNvPr id="12" name="Rettangolo 11"/>
          <p:cNvSpPr/>
          <p:nvPr/>
        </p:nvSpPr>
        <p:spPr>
          <a:xfrm>
            <a:off x="5940152" y="4305338"/>
            <a:ext cx="2736304" cy="1077218"/>
          </a:xfrm>
          <a:prstGeom prst="rect">
            <a:avLst/>
          </a:prstGeom>
          <a:noFill/>
          <a:ln w="25400">
            <a:solidFill>
              <a:srgbClr val="002060"/>
            </a:solidFill>
          </a:ln>
        </p:spPr>
        <p:txBody>
          <a:bodyPr wrap="square" rtlCol="0">
            <a:spAutoFit/>
          </a:bodyPr>
          <a:lstStyle/>
          <a:p>
            <a:pPr algn="ctr"/>
            <a:r>
              <a:rPr lang="it-IT" b="1" dirty="0"/>
              <a:t>Scienze </a:t>
            </a:r>
            <a:r>
              <a:rPr lang="it-IT" b="1" dirty="0" smtClean="0"/>
              <a:t>sociali e umanistiche (SH)</a:t>
            </a:r>
            <a:endParaRPr lang="it-IT" b="1" dirty="0"/>
          </a:p>
          <a:p>
            <a:pPr algn="ctr"/>
            <a:r>
              <a:rPr lang="it-IT" sz="1400" b="1" dirty="0"/>
              <a:t>1 Chair</a:t>
            </a:r>
          </a:p>
          <a:p>
            <a:pPr algn="ctr"/>
            <a:r>
              <a:rPr lang="it-IT" sz="1400" b="1" dirty="0"/>
              <a:t>2 componenti</a:t>
            </a:r>
          </a:p>
        </p:txBody>
      </p:sp>
      <p:sp>
        <p:nvSpPr>
          <p:cNvPr id="13" name="Rettangolo 12"/>
          <p:cNvSpPr/>
          <p:nvPr/>
        </p:nvSpPr>
        <p:spPr>
          <a:xfrm>
            <a:off x="3131840" y="4306112"/>
            <a:ext cx="2592288" cy="1077218"/>
          </a:xfrm>
          <a:prstGeom prst="rect">
            <a:avLst/>
          </a:prstGeom>
          <a:noFill/>
          <a:ln w="25400">
            <a:solidFill>
              <a:srgbClr val="002060"/>
            </a:solidFill>
          </a:ln>
        </p:spPr>
        <p:txBody>
          <a:bodyPr wrap="square" rtlCol="0">
            <a:spAutoFit/>
          </a:bodyPr>
          <a:lstStyle/>
          <a:p>
            <a:pPr algn="ctr"/>
            <a:r>
              <a:rPr lang="it-IT" b="1" dirty="0"/>
              <a:t>Scienze </a:t>
            </a:r>
            <a:r>
              <a:rPr lang="it-IT" b="1" dirty="0" smtClean="0"/>
              <a:t>fisiche e </a:t>
            </a:r>
          </a:p>
          <a:p>
            <a:pPr algn="ctr"/>
            <a:r>
              <a:rPr lang="it-IT" b="1" dirty="0" smtClean="0"/>
              <a:t>ingegneria(PE)</a:t>
            </a:r>
            <a:endParaRPr lang="it-IT" b="1" dirty="0"/>
          </a:p>
          <a:p>
            <a:pPr algn="ctr"/>
            <a:r>
              <a:rPr lang="it-IT" sz="1400" b="1" dirty="0"/>
              <a:t>1 Chair</a:t>
            </a:r>
          </a:p>
          <a:p>
            <a:pPr algn="ctr"/>
            <a:r>
              <a:rPr lang="it-IT" sz="1400" b="1" dirty="0"/>
              <a:t>2 componenti</a:t>
            </a:r>
          </a:p>
        </p:txBody>
      </p:sp>
      <p:sp>
        <p:nvSpPr>
          <p:cNvPr id="15" name="Rettangolo 14"/>
          <p:cNvSpPr/>
          <p:nvPr/>
        </p:nvSpPr>
        <p:spPr>
          <a:xfrm>
            <a:off x="395536" y="4302332"/>
            <a:ext cx="2304256" cy="800219"/>
          </a:xfrm>
          <a:prstGeom prst="rect">
            <a:avLst/>
          </a:prstGeom>
          <a:noFill/>
          <a:ln w="25400">
            <a:solidFill>
              <a:srgbClr val="002060"/>
            </a:solidFill>
          </a:ln>
        </p:spPr>
        <p:txBody>
          <a:bodyPr wrap="square" rtlCol="0">
            <a:spAutoFit/>
          </a:bodyPr>
          <a:lstStyle/>
          <a:p>
            <a:pPr algn="ctr"/>
            <a:r>
              <a:rPr lang="it-IT" b="1" dirty="0" smtClean="0"/>
              <a:t>Scienze della vita (LS)</a:t>
            </a:r>
          </a:p>
          <a:p>
            <a:pPr algn="ctr"/>
            <a:r>
              <a:rPr lang="it-IT" sz="1400" b="1" dirty="0" smtClean="0"/>
              <a:t>1 Chair</a:t>
            </a:r>
          </a:p>
          <a:p>
            <a:pPr algn="ctr"/>
            <a:r>
              <a:rPr lang="it-IT" sz="1400" b="1" dirty="0" smtClean="0"/>
              <a:t>2 componenti</a:t>
            </a:r>
            <a:endParaRPr lang="it-IT" sz="1400" b="1" dirty="0"/>
          </a:p>
        </p:txBody>
      </p:sp>
      <p:cxnSp>
        <p:nvCxnSpPr>
          <p:cNvPr id="16" name="Connettore 2 15"/>
          <p:cNvCxnSpPr/>
          <p:nvPr/>
        </p:nvCxnSpPr>
        <p:spPr>
          <a:xfrm>
            <a:off x="4427984" y="2969244"/>
            <a:ext cx="0" cy="36004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7" name="Rettangolo 16"/>
          <p:cNvSpPr/>
          <p:nvPr/>
        </p:nvSpPr>
        <p:spPr>
          <a:xfrm>
            <a:off x="3131840" y="3329284"/>
            <a:ext cx="2592288" cy="584775"/>
          </a:xfrm>
          <a:prstGeom prst="rect">
            <a:avLst/>
          </a:prstGeom>
          <a:noFill/>
          <a:ln w="25400">
            <a:solidFill>
              <a:srgbClr val="002060"/>
            </a:solidFill>
          </a:ln>
        </p:spPr>
        <p:txBody>
          <a:bodyPr wrap="square" rtlCol="0">
            <a:spAutoFit/>
          </a:bodyPr>
          <a:lstStyle/>
          <a:p>
            <a:pPr algn="ctr"/>
            <a:r>
              <a:rPr lang="it-IT" b="1" dirty="0" err="1" smtClean="0"/>
              <a:t>C.d.S</a:t>
            </a:r>
            <a:r>
              <a:rPr lang="it-IT" b="1" dirty="0" smtClean="0"/>
              <a:t>.</a:t>
            </a:r>
          </a:p>
          <a:p>
            <a:pPr algn="ctr"/>
            <a:r>
              <a:rPr lang="it-IT" sz="1400" b="1" dirty="0" smtClean="0"/>
              <a:t>(Comitati di Selezione</a:t>
            </a:r>
            <a:endParaRPr lang="it-IT" sz="1400" b="1" dirty="0"/>
          </a:p>
        </p:txBody>
      </p:sp>
      <p:cxnSp>
        <p:nvCxnSpPr>
          <p:cNvPr id="19" name="Connettore 2 18"/>
          <p:cNvCxnSpPr>
            <a:stCxn id="17" idx="1"/>
          </p:cNvCxnSpPr>
          <p:nvPr/>
        </p:nvCxnSpPr>
        <p:spPr>
          <a:xfrm flipH="1">
            <a:off x="2411760" y="3621672"/>
            <a:ext cx="720080" cy="68066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2" name="Connettore 2 21"/>
          <p:cNvCxnSpPr>
            <a:stCxn id="17" idx="3"/>
          </p:cNvCxnSpPr>
          <p:nvPr/>
        </p:nvCxnSpPr>
        <p:spPr>
          <a:xfrm>
            <a:off x="5724128" y="3621672"/>
            <a:ext cx="720080" cy="68066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3" name="Connettore 2 22"/>
          <p:cNvCxnSpPr/>
          <p:nvPr/>
        </p:nvCxnSpPr>
        <p:spPr>
          <a:xfrm>
            <a:off x="4427984" y="3933056"/>
            <a:ext cx="0" cy="36004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4" name="Rettangolo 23"/>
          <p:cNvSpPr/>
          <p:nvPr/>
        </p:nvSpPr>
        <p:spPr>
          <a:xfrm>
            <a:off x="6660232" y="2789528"/>
            <a:ext cx="2016224" cy="83214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t-IT" sz="1600" b="1" dirty="0" smtClean="0"/>
              <a:t>3 REVISORI  ESTERNI ANONIMI PER OGNI PROGETTO</a:t>
            </a:r>
            <a:endParaRPr lang="it-IT" sz="1600" b="1" dirty="0"/>
          </a:p>
        </p:txBody>
      </p:sp>
      <p:cxnSp>
        <p:nvCxnSpPr>
          <p:cNvPr id="26" name="Connettore 2 25"/>
          <p:cNvCxnSpPr>
            <a:endCxn id="24" idx="1"/>
          </p:cNvCxnSpPr>
          <p:nvPr/>
        </p:nvCxnSpPr>
        <p:spPr>
          <a:xfrm flipV="1">
            <a:off x="5724128" y="3205600"/>
            <a:ext cx="936104" cy="295408"/>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7" name="Segnaposto numero diapositiva 26"/>
          <p:cNvSpPr>
            <a:spLocks noGrp="1"/>
          </p:cNvSpPr>
          <p:nvPr>
            <p:ph type="sldNum" sz="quarter" idx="12"/>
          </p:nvPr>
        </p:nvSpPr>
        <p:spPr/>
        <p:txBody>
          <a:bodyPr/>
          <a:lstStyle/>
          <a:p>
            <a:fld id="{E7A41E1B-4F70-4964-A407-84C68BE8251C}" type="slidenum">
              <a:rPr lang="it-IT" smtClean="0"/>
              <a:pPr/>
              <a:t>19</a:t>
            </a:fld>
            <a:endParaRPr lang="it-IT"/>
          </a:p>
        </p:txBody>
      </p:sp>
      <p:sp>
        <p:nvSpPr>
          <p:cNvPr id="28" name="Segnaposto piè di pagina 27"/>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15202015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anim calcmode="lin" valueType="num">
                                      <p:cBhvr>
                                        <p:cTn id="8" dur="750" fill="hold"/>
                                        <p:tgtEl>
                                          <p:spTgt spid="21"/>
                                        </p:tgtEl>
                                        <p:attrNameLst>
                                          <p:attrName>ppt_x</p:attrName>
                                        </p:attrNameLst>
                                      </p:cBhvr>
                                      <p:tavLst>
                                        <p:tav tm="0">
                                          <p:val>
                                            <p:strVal val="#ppt_x"/>
                                          </p:val>
                                        </p:tav>
                                        <p:tav tm="100000">
                                          <p:val>
                                            <p:strVal val="#ppt_x"/>
                                          </p:val>
                                        </p:tav>
                                      </p:tavLst>
                                    </p:anim>
                                    <p:anim calcmode="lin" valueType="num">
                                      <p:cBhvr>
                                        <p:cTn id="9" dur="75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2750"/>
                            </p:stCondLst>
                            <p:childTnLst>
                              <p:par>
                                <p:cTn id="25" presetID="42" presetClass="entr" presetSubtype="0"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
                                          </p:val>
                                        </p:tav>
                                        <p:tav tm="100000">
                                          <p:val>
                                            <p:strVal val="#ppt_x"/>
                                          </p:val>
                                        </p:tav>
                                      </p:tavLst>
                                    </p:anim>
                                    <p:anim calcmode="lin" valueType="num">
                                      <p:cBhvr>
                                        <p:cTn id="29" dur="1000" fill="hold"/>
                                        <p:tgtEl>
                                          <p:spTgt spid="24"/>
                                        </p:tgtEl>
                                        <p:attrNameLst>
                                          <p:attrName>ppt_y</p:attrName>
                                        </p:attrNameLst>
                                      </p:cBhvr>
                                      <p:tavLst>
                                        <p:tav tm="0">
                                          <p:val>
                                            <p:strVal val="#ppt_y+.1"/>
                                          </p:val>
                                        </p:tav>
                                        <p:tav tm="100000">
                                          <p:val>
                                            <p:strVal val="#ppt_y"/>
                                          </p:val>
                                        </p:tav>
                                      </p:tavLst>
                                    </p:anim>
                                  </p:childTnLst>
                                </p:cTn>
                              </p:par>
                            </p:childTnLst>
                          </p:cTn>
                        </p:par>
                        <p:par>
                          <p:cTn id="30" fill="hold">
                            <p:stCondLst>
                              <p:cond delay="3750"/>
                            </p:stCondLst>
                            <p:childTnLst>
                              <p:par>
                                <p:cTn id="31" presetID="42"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par>
                          <p:cTn id="36" fill="hold">
                            <p:stCondLst>
                              <p:cond delay="4750"/>
                            </p:stCondLst>
                            <p:childTnLst>
                              <p:par>
                                <p:cTn id="37" presetID="42" presetClass="entr" presetSubtype="0" fill="hold"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1000"/>
                                        <p:tgtEl>
                                          <p:spTgt spid="26"/>
                                        </p:tgtEl>
                                      </p:cBhvr>
                                    </p:animEffect>
                                    <p:anim calcmode="lin" valueType="num">
                                      <p:cBhvr>
                                        <p:cTn id="40" dur="1000" fill="hold"/>
                                        <p:tgtEl>
                                          <p:spTgt spid="26"/>
                                        </p:tgtEl>
                                        <p:attrNameLst>
                                          <p:attrName>ppt_x</p:attrName>
                                        </p:attrNameLst>
                                      </p:cBhvr>
                                      <p:tavLst>
                                        <p:tav tm="0">
                                          <p:val>
                                            <p:strVal val="#ppt_x"/>
                                          </p:val>
                                        </p:tav>
                                        <p:tav tm="100000">
                                          <p:val>
                                            <p:strVal val="#ppt_x"/>
                                          </p:val>
                                        </p:tav>
                                      </p:tavLst>
                                    </p:anim>
                                    <p:anim calcmode="lin" valueType="num">
                                      <p:cBhvr>
                                        <p:cTn id="41" dur="10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5750"/>
                            </p:stCondLst>
                            <p:childTnLst>
                              <p:par>
                                <p:cTn id="43" presetID="42" presetClass="entr" presetSubtype="0"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childTnLst>
                          </p:cTn>
                        </p:par>
                        <p:par>
                          <p:cTn id="48" fill="hold">
                            <p:stCondLst>
                              <p:cond delay="6750"/>
                            </p:stCondLst>
                            <p:childTnLst>
                              <p:par>
                                <p:cTn id="49" presetID="42" presetClass="entr" presetSubtype="0"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
                                          </p:val>
                                        </p:tav>
                                        <p:tav tm="100000">
                                          <p:val>
                                            <p:strVal val="#ppt_x"/>
                                          </p:val>
                                        </p:tav>
                                      </p:tavLst>
                                    </p:anim>
                                    <p:anim calcmode="lin" valueType="num">
                                      <p:cBhvr>
                                        <p:cTn id="53" dur="1000" fill="hold"/>
                                        <p:tgtEl>
                                          <p:spTgt spid="15"/>
                                        </p:tgtEl>
                                        <p:attrNameLst>
                                          <p:attrName>ppt_y</p:attrName>
                                        </p:attrNameLst>
                                      </p:cBhvr>
                                      <p:tavLst>
                                        <p:tav tm="0">
                                          <p:val>
                                            <p:strVal val="#ppt_y+.1"/>
                                          </p:val>
                                        </p:tav>
                                        <p:tav tm="100000">
                                          <p:val>
                                            <p:strVal val="#ppt_y"/>
                                          </p:val>
                                        </p:tav>
                                      </p:tavLst>
                                    </p:anim>
                                  </p:childTnLst>
                                </p:cTn>
                              </p:par>
                            </p:childTnLst>
                          </p:cTn>
                        </p:par>
                        <p:par>
                          <p:cTn id="54" fill="hold">
                            <p:stCondLst>
                              <p:cond delay="7750"/>
                            </p:stCondLst>
                            <p:childTnLst>
                              <p:par>
                                <p:cTn id="55" presetID="42" presetClass="entr" presetSubtype="0"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childTnLst>
                          </p:cTn>
                        </p:par>
                        <p:par>
                          <p:cTn id="60" fill="hold">
                            <p:stCondLst>
                              <p:cond delay="8750"/>
                            </p:stCondLst>
                            <p:childTnLst>
                              <p:par>
                                <p:cTn id="61" presetID="42"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par>
                          <p:cTn id="66" fill="hold">
                            <p:stCondLst>
                              <p:cond delay="9750"/>
                            </p:stCondLst>
                            <p:childTnLst>
                              <p:par>
                                <p:cTn id="67" presetID="42" presetClass="entr" presetSubtype="0" fill="hold"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1000"/>
                                        <p:tgtEl>
                                          <p:spTgt spid="22"/>
                                        </p:tgtEl>
                                      </p:cBhvr>
                                    </p:animEffect>
                                    <p:anim calcmode="lin" valueType="num">
                                      <p:cBhvr>
                                        <p:cTn id="70" dur="1000" fill="hold"/>
                                        <p:tgtEl>
                                          <p:spTgt spid="22"/>
                                        </p:tgtEl>
                                        <p:attrNameLst>
                                          <p:attrName>ppt_x</p:attrName>
                                        </p:attrNameLst>
                                      </p:cBhvr>
                                      <p:tavLst>
                                        <p:tav tm="0">
                                          <p:val>
                                            <p:strVal val="#ppt_x"/>
                                          </p:val>
                                        </p:tav>
                                        <p:tav tm="100000">
                                          <p:val>
                                            <p:strVal val="#ppt_x"/>
                                          </p:val>
                                        </p:tav>
                                      </p:tavLst>
                                    </p:anim>
                                    <p:anim calcmode="lin" valueType="num">
                                      <p:cBhvr>
                                        <p:cTn id="71" dur="1000" fill="hold"/>
                                        <p:tgtEl>
                                          <p:spTgt spid="22"/>
                                        </p:tgtEl>
                                        <p:attrNameLst>
                                          <p:attrName>ppt_y</p:attrName>
                                        </p:attrNameLst>
                                      </p:cBhvr>
                                      <p:tavLst>
                                        <p:tav tm="0">
                                          <p:val>
                                            <p:strVal val="#ppt_y+.1"/>
                                          </p:val>
                                        </p:tav>
                                        <p:tav tm="100000">
                                          <p:val>
                                            <p:strVal val="#ppt_y"/>
                                          </p:val>
                                        </p:tav>
                                      </p:tavLst>
                                    </p:anim>
                                  </p:childTnLst>
                                </p:cTn>
                              </p:par>
                            </p:childTnLst>
                          </p:cTn>
                        </p:par>
                        <p:par>
                          <p:cTn id="72" fill="hold">
                            <p:stCondLst>
                              <p:cond delay="10750"/>
                            </p:stCondLst>
                            <p:childTnLst>
                              <p:par>
                                <p:cTn id="73" presetID="42" presetClass="entr" presetSubtype="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1000"/>
                                        <p:tgtEl>
                                          <p:spTgt spid="12"/>
                                        </p:tgtEl>
                                      </p:cBhvr>
                                    </p:animEffect>
                                    <p:anim calcmode="lin" valueType="num">
                                      <p:cBhvr>
                                        <p:cTn id="76" dur="1000" fill="hold"/>
                                        <p:tgtEl>
                                          <p:spTgt spid="12"/>
                                        </p:tgtEl>
                                        <p:attrNameLst>
                                          <p:attrName>ppt_x</p:attrName>
                                        </p:attrNameLst>
                                      </p:cBhvr>
                                      <p:tavLst>
                                        <p:tav tm="0">
                                          <p:val>
                                            <p:strVal val="#ppt_x"/>
                                          </p:val>
                                        </p:tav>
                                        <p:tav tm="100000">
                                          <p:val>
                                            <p:strVal val="#ppt_x"/>
                                          </p:val>
                                        </p:tav>
                                      </p:tavLst>
                                    </p:anim>
                                    <p:anim calcmode="lin" valueType="num">
                                      <p:cBhvr>
                                        <p:cTn id="77" dur="1000" fill="hold"/>
                                        <p:tgtEl>
                                          <p:spTgt spid="12"/>
                                        </p:tgtEl>
                                        <p:attrNameLst>
                                          <p:attrName>ppt_y</p:attrName>
                                        </p:attrNameLst>
                                      </p:cBhvr>
                                      <p:tavLst>
                                        <p:tav tm="0">
                                          <p:val>
                                            <p:strVal val="#ppt_y+.1"/>
                                          </p:val>
                                        </p:tav>
                                        <p:tav tm="100000">
                                          <p:val>
                                            <p:strVal val="#ppt_y"/>
                                          </p:val>
                                        </p:tav>
                                      </p:tavLst>
                                    </p:anim>
                                  </p:childTnLst>
                                </p:cTn>
                              </p:par>
                            </p:childTnLst>
                          </p:cTn>
                        </p:par>
                        <p:par>
                          <p:cTn id="78" fill="hold">
                            <p:stCondLst>
                              <p:cond delay="11750"/>
                            </p:stCondLst>
                            <p:childTnLst>
                              <p:par>
                                <p:cTn id="79" presetID="42" presetClass="entr" presetSubtype="0"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1000"/>
                                        <p:tgtEl>
                                          <p:spTgt spid="8"/>
                                        </p:tgtEl>
                                      </p:cBhvr>
                                    </p:animEffect>
                                    <p:anim calcmode="lin" valueType="num">
                                      <p:cBhvr>
                                        <p:cTn id="82" dur="1000" fill="hold"/>
                                        <p:tgtEl>
                                          <p:spTgt spid="8"/>
                                        </p:tgtEl>
                                        <p:attrNameLst>
                                          <p:attrName>ppt_x</p:attrName>
                                        </p:attrNameLst>
                                      </p:cBhvr>
                                      <p:tavLst>
                                        <p:tav tm="0">
                                          <p:val>
                                            <p:strVal val="#ppt_x"/>
                                          </p:val>
                                        </p:tav>
                                        <p:tav tm="100000">
                                          <p:val>
                                            <p:strVal val="#ppt_x"/>
                                          </p:val>
                                        </p:tav>
                                      </p:tavLst>
                                    </p:anim>
                                    <p:anim calcmode="lin" valueType="num">
                                      <p:cBhvr>
                                        <p:cTn id="8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 grpId="0" animBg="1"/>
      <p:bldP spid="8" grpId="0" animBg="1"/>
      <p:bldP spid="12" grpId="0" animBg="1"/>
      <p:bldP spid="13" grpId="0" animBg="1"/>
      <p:bldP spid="15" grpId="0" animBg="1"/>
      <p:bldP spid="17" grpId="0" animBg="1"/>
      <p:bldP spid="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251520" y="3201663"/>
            <a:ext cx="8568952" cy="369332"/>
          </a:xfrm>
          <a:prstGeom prst="rect">
            <a:avLst/>
          </a:prstGeom>
          <a:noFill/>
          <a:ln w="25400">
            <a:solidFill>
              <a:srgbClr val="002060"/>
            </a:solidFill>
          </a:ln>
        </p:spPr>
        <p:txBody>
          <a:bodyPr wrap="square" rtlCol="0">
            <a:spAutoFit/>
          </a:bodyPr>
          <a:lstStyle/>
          <a:p>
            <a:r>
              <a:rPr lang="it-IT" dirty="0" smtClean="0"/>
              <a:t>LA VALUTAZIONE SI SVOLGE IN </a:t>
            </a:r>
            <a:r>
              <a:rPr lang="it-IT" b="1" u="sng" dirty="0" smtClean="0"/>
              <a:t>DUE FASI </a:t>
            </a:r>
            <a:r>
              <a:rPr lang="it-IT" dirty="0" smtClean="0"/>
              <a:t>SECONDO LE USUALI PRASSI DELLA </a:t>
            </a:r>
            <a:r>
              <a:rPr lang="it-IT" i="1" dirty="0" smtClean="0"/>
              <a:t>PEER REVIEW</a:t>
            </a:r>
            <a:r>
              <a:rPr lang="it-IT" sz="1600" dirty="0"/>
              <a:t> </a:t>
            </a:r>
          </a:p>
        </p:txBody>
      </p:sp>
      <p:sp>
        <p:nvSpPr>
          <p:cNvPr id="15" name="Rettangolo 14"/>
          <p:cNvSpPr/>
          <p:nvPr/>
        </p:nvSpPr>
        <p:spPr>
          <a:xfrm>
            <a:off x="258594" y="4140949"/>
            <a:ext cx="3672000" cy="800219"/>
          </a:xfrm>
          <a:prstGeom prst="rect">
            <a:avLst/>
          </a:prstGeom>
          <a:noFill/>
          <a:ln w="25400">
            <a:solidFill>
              <a:srgbClr val="002060"/>
            </a:solidFill>
          </a:ln>
        </p:spPr>
        <p:txBody>
          <a:bodyPr wrap="square" rtlCol="0">
            <a:spAutoFit/>
          </a:bodyPr>
          <a:lstStyle/>
          <a:p>
            <a:pPr algn="ctr"/>
            <a:r>
              <a:rPr lang="it-IT" b="1" dirty="0" smtClean="0"/>
              <a:t>FASE 1</a:t>
            </a:r>
          </a:p>
          <a:p>
            <a:pPr algn="just"/>
            <a:r>
              <a:rPr lang="it-IT" sz="1400" b="1" dirty="0" smtClean="0"/>
              <a:t>Valutazione di una sintetica descrizione della proposta e del PI</a:t>
            </a:r>
            <a:endParaRPr lang="it-IT" sz="1400" b="1" dirty="0"/>
          </a:p>
        </p:txBody>
      </p:sp>
      <p:sp>
        <p:nvSpPr>
          <p:cNvPr id="20" name="Rettangolo 19"/>
          <p:cNvSpPr/>
          <p:nvPr/>
        </p:nvSpPr>
        <p:spPr>
          <a:xfrm>
            <a:off x="5148064" y="4129636"/>
            <a:ext cx="3672408" cy="800219"/>
          </a:xfrm>
          <a:prstGeom prst="rect">
            <a:avLst/>
          </a:prstGeom>
          <a:noFill/>
          <a:ln w="25400">
            <a:solidFill>
              <a:srgbClr val="002060"/>
            </a:solidFill>
          </a:ln>
        </p:spPr>
        <p:txBody>
          <a:bodyPr wrap="square" rtlCol="0">
            <a:spAutoFit/>
          </a:bodyPr>
          <a:lstStyle/>
          <a:p>
            <a:pPr algn="ctr"/>
            <a:r>
              <a:rPr lang="it-IT" b="1" dirty="0" smtClean="0"/>
              <a:t>FASE 2</a:t>
            </a:r>
          </a:p>
          <a:p>
            <a:pPr lvl="0" algn="just"/>
            <a:r>
              <a:rPr lang="it-IT" sz="1400" b="1" dirty="0" smtClean="0">
                <a:solidFill>
                  <a:prstClr val="black"/>
                </a:solidFill>
              </a:rPr>
              <a:t>Valutazione della </a:t>
            </a:r>
            <a:r>
              <a:rPr lang="it-IT" sz="1400" b="1" dirty="0">
                <a:solidFill>
                  <a:prstClr val="black"/>
                </a:solidFill>
              </a:rPr>
              <a:t>versione completa dei progetti  preselezionati al termine della fase </a:t>
            </a:r>
            <a:r>
              <a:rPr lang="it-IT" sz="1400" b="1" dirty="0" smtClean="0">
                <a:solidFill>
                  <a:prstClr val="black"/>
                </a:solidFill>
              </a:rPr>
              <a:t>1</a:t>
            </a:r>
            <a:endParaRPr lang="it-IT" sz="1400" b="1" dirty="0">
              <a:solidFill>
                <a:prstClr val="black"/>
              </a:solidFill>
            </a:endParaRPr>
          </a:p>
        </p:txBody>
      </p:sp>
      <p:cxnSp>
        <p:nvCxnSpPr>
          <p:cNvPr id="9" name="Connettore 2 8"/>
          <p:cNvCxnSpPr/>
          <p:nvPr/>
        </p:nvCxnSpPr>
        <p:spPr>
          <a:xfrm flipH="1">
            <a:off x="1979711" y="3570995"/>
            <a:ext cx="1" cy="56995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27" name="Connettore 2 26"/>
          <p:cNvCxnSpPr/>
          <p:nvPr/>
        </p:nvCxnSpPr>
        <p:spPr>
          <a:xfrm flipH="1">
            <a:off x="6876255" y="3561703"/>
            <a:ext cx="1" cy="56995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8" name="Rettangolo 27"/>
          <p:cNvSpPr/>
          <p:nvPr/>
        </p:nvSpPr>
        <p:spPr>
          <a:xfrm>
            <a:off x="3563888" y="1772816"/>
            <a:ext cx="2016224" cy="83214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t-IT" sz="1600" b="1" dirty="0" smtClean="0"/>
              <a:t>3 REVISORI  ESTERNI ANONIMI PER OGNI PROGETTO</a:t>
            </a:r>
            <a:endParaRPr lang="it-IT" sz="1600" b="1" dirty="0"/>
          </a:p>
        </p:txBody>
      </p:sp>
      <p:cxnSp>
        <p:nvCxnSpPr>
          <p:cNvPr id="30" name="Connettore 2 29"/>
          <p:cNvCxnSpPr/>
          <p:nvPr/>
        </p:nvCxnSpPr>
        <p:spPr>
          <a:xfrm flipH="1">
            <a:off x="4571999" y="2618440"/>
            <a:ext cx="1" cy="56995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31" name="Segnaposto numero diapositiva 30"/>
          <p:cNvSpPr>
            <a:spLocks noGrp="1"/>
          </p:cNvSpPr>
          <p:nvPr>
            <p:ph type="sldNum" sz="quarter" idx="12"/>
          </p:nvPr>
        </p:nvSpPr>
        <p:spPr/>
        <p:txBody>
          <a:bodyPr/>
          <a:lstStyle/>
          <a:p>
            <a:fld id="{E7A41E1B-4F70-4964-A407-84C68BE8251C}" type="slidenum">
              <a:rPr lang="it-IT" smtClean="0"/>
              <a:pPr/>
              <a:t>20</a:t>
            </a:fld>
            <a:endParaRPr lang="it-IT"/>
          </a:p>
        </p:txBody>
      </p:sp>
      <p:sp>
        <p:nvSpPr>
          <p:cNvPr id="32" name="Segnaposto piè di pagina 31"/>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22743226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anim calcmode="lin" valueType="num">
                                      <p:cBhvr>
                                        <p:cTn id="8" dur="750" fill="hold"/>
                                        <p:tgtEl>
                                          <p:spTgt spid="28"/>
                                        </p:tgtEl>
                                        <p:attrNameLst>
                                          <p:attrName>ppt_x</p:attrName>
                                        </p:attrNameLst>
                                      </p:cBhvr>
                                      <p:tavLst>
                                        <p:tav tm="0">
                                          <p:val>
                                            <p:strVal val="#ppt_x"/>
                                          </p:val>
                                        </p:tav>
                                        <p:tav tm="100000">
                                          <p:val>
                                            <p:strVal val="#ppt_x"/>
                                          </p:val>
                                        </p:tav>
                                      </p:tavLst>
                                    </p:anim>
                                    <p:anim calcmode="lin" valueType="num">
                                      <p:cBhvr>
                                        <p:cTn id="9" dur="75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750"/>
                                        <p:tgtEl>
                                          <p:spTgt spid="30"/>
                                        </p:tgtEl>
                                      </p:cBhvr>
                                    </p:animEffect>
                                    <p:anim calcmode="lin" valueType="num">
                                      <p:cBhvr>
                                        <p:cTn id="14" dur="750" fill="hold"/>
                                        <p:tgtEl>
                                          <p:spTgt spid="30"/>
                                        </p:tgtEl>
                                        <p:attrNameLst>
                                          <p:attrName>ppt_x</p:attrName>
                                        </p:attrNameLst>
                                      </p:cBhvr>
                                      <p:tavLst>
                                        <p:tav tm="0">
                                          <p:val>
                                            <p:strVal val="#ppt_x"/>
                                          </p:val>
                                        </p:tav>
                                        <p:tav tm="100000">
                                          <p:val>
                                            <p:strVal val="#ppt_x"/>
                                          </p:val>
                                        </p:tav>
                                      </p:tavLst>
                                    </p:anim>
                                    <p:anim calcmode="lin" valueType="num">
                                      <p:cBhvr>
                                        <p:cTn id="15" dur="750" fill="hold"/>
                                        <p:tgtEl>
                                          <p:spTgt spid="30"/>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750"/>
                                        <p:tgtEl>
                                          <p:spTgt spid="21"/>
                                        </p:tgtEl>
                                      </p:cBhvr>
                                    </p:animEffect>
                                    <p:anim calcmode="lin" valueType="num">
                                      <p:cBhvr>
                                        <p:cTn id="20" dur="750" fill="hold"/>
                                        <p:tgtEl>
                                          <p:spTgt spid="21"/>
                                        </p:tgtEl>
                                        <p:attrNameLst>
                                          <p:attrName>ppt_x</p:attrName>
                                        </p:attrNameLst>
                                      </p:cBhvr>
                                      <p:tavLst>
                                        <p:tav tm="0">
                                          <p:val>
                                            <p:strVal val="#ppt_x"/>
                                          </p:val>
                                        </p:tav>
                                        <p:tav tm="100000">
                                          <p:val>
                                            <p:strVal val="#ppt_x"/>
                                          </p:val>
                                        </p:tav>
                                      </p:tavLst>
                                    </p:anim>
                                    <p:anim calcmode="lin" valueType="num">
                                      <p:cBhvr>
                                        <p:cTn id="21" dur="750" fill="hold"/>
                                        <p:tgtEl>
                                          <p:spTgt spid="21"/>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6"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750"/>
                                        <p:tgtEl>
                                          <p:spTgt spid="9"/>
                                        </p:tgtEl>
                                      </p:cBhvr>
                                    </p:animEffect>
                                  </p:childTnLst>
                                </p:cTn>
                              </p:par>
                            </p:childTnLst>
                          </p:cTn>
                        </p:par>
                        <p:par>
                          <p:cTn id="26" fill="hold">
                            <p:stCondLst>
                              <p:cond delay="3000"/>
                            </p:stCondLst>
                            <p:childTnLst>
                              <p:par>
                                <p:cTn id="27" presetID="6" presetClass="entr" presetSubtype="16"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circle(in)">
                                      <p:cBhvr>
                                        <p:cTn id="29" dur="750"/>
                                        <p:tgtEl>
                                          <p:spTgt spid="15"/>
                                        </p:tgtEl>
                                      </p:cBhvr>
                                    </p:animEffect>
                                  </p:childTnLst>
                                </p:cTn>
                              </p:par>
                            </p:childTnLst>
                          </p:cTn>
                        </p:par>
                        <p:par>
                          <p:cTn id="30" fill="hold">
                            <p:stCondLst>
                              <p:cond delay="3750"/>
                            </p:stCondLst>
                            <p:childTnLst>
                              <p:par>
                                <p:cTn id="31" presetID="6" presetClass="entr" presetSubtype="16"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circle(in)">
                                      <p:cBhvr>
                                        <p:cTn id="33" dur="750"/>
                                        <p:tgtEl>
                                          <p:spTgt spid="27"/>
                                        </p:tgtEl>
                                      </p:cBhvr>
                                    </p:animEffect>
                                  </p:childTnLst>
                                </p:cTn>
                              </p:par>
                            </p:childTnLst>
                          </p:cTn>
                        </p:par>
                        <p:par>
                          <p:cTn id="34" fill="hold">
                            <p:stCondLst>
                              <p:cond delay="4500"/>
                            </p:stCondLst>
                            <p:childTnLst>
                              <p:par>
                                <p:cTn id="35" presetID="6"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circle(in)">
                                      <p:cBhvr>
                                        <p:cTn id="37"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5" grpId="0" animBg="1"/>
      <p:bldP spid="20" grpId="0" animBg="1"/>
      <p:bldP spid="2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15" name="Rettangolo 14"/>
          <p:cNvSpPr/>
          <p:nvPr/>
        </p:nvSpPr>
        <p:spPr>
          <a:xfrm>
            <a:off x="2604986" y="2060848"/>
            <a:ext cx="3672000" cy="800219"/>
          </a:xfrm>
          <a:prstGeom prst="rect">
            <a:avLst/>
          </a:prstGeom>
          <a:noFill/>
          <a:ln w="25400">
            <a:solidFill>
              <a:srgbClr val="002060"/>
            </a:solidFill>
          </a:ln>
        </p:spPr>
        <p:txBody>
          <a:bodyPr wrap="square" rtlCol="0">
            <a:spAutoFit/>
          </a:bodyPr>
          <a:lstStyle/>
          <a:p>
            <a:pPr algn="ctr"/>
            <a:r>
              <a:rPr lang="it-IT" b="1" dirty="0" smtClean="0"/>
              <a:t>FASE 1</a:t>
            </a:r>
          </a:p>
          <a:p>
            <a:pPr algn="ctr"/>
            <a:r>
              <a:rPr lang="it-IT" sz="1400" b="1" dirty="0" smtClean="0"/>
              <a:t>Valutazione di una sintetica descrizione della proposta e del PI</a:t>
            </a:r>
            <a:endParaRPr lang="it-IT" sz="1400" b="1" dirty="0"/>
          </a:p>
        </p:txBody>
      </p:sp>
      <p:sp>
        <p:nvSpPr>
          <p:cNvPr id="28" name="Rettangolo 27"/>
          <p:cNvSpPr/>
          <p:nvPr/>
        </p:nvSpPr>
        <p:spPr>
          <a:xfrm>
            <a:off x="1488658" y="1556791"/>
            <a:ext cx="5904656" cy="28803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t-IT" sz="1600" b="1" dirty="0" smtClean="0"/>
              <a:t>MODALITA’ PROCEDURALI E CRITERI</a:t>
            </a:r>
            <a:endParaRPr lang="it-IT" sz="1600" b="1" dirty="0"/>
          </a:p>
        </p:txBody>
      </p:sp>
      <p:sp>
        <p:nvSpPr>
          <p:cNvPr id="31" name="Segnaposto numero diapositiva 30"/>
          <p:cNvSpPr>
            <a:spLocks noGrp="1"/>
          </p:cNvSpPr>
          <p:nvPr>
            <p:ph type="sldNum" sz="quarter" idx="12"/>
          </p:nvPr>
        </p:nvSpPr>
        <p:spPr/>
        <p:txBody>
          <a:bodyPr/>
          <a:lstStyle/>
          <a:p>
            <a:fld id="{E7A41E1B-4F70-4964-A407-84C68BE8251C}" type="slidenum">
              <a:rPr lang="it-IT" smtClean="0"/>
              <a:pPr/>
              <a:t>21</a:t>
            </a:fld>
            <a:endParaRPr lang="it-IT"/>
          </a:p>
        </p:txBody>
      </p:sp>
      <p:sp>
        <p:nvSpPr>
          <p:cNvPr id="32" name="Segnaposto piè di pagina 31"/>
          <p:cNvSpPr>
            <a:spLocks noGrp="1"/>
          </p:cNvSpPr>
          <p:nvPr>
            <p:ph type="ftr" sz="quarter" idx="11"/>
          </p:nvPr>
        </p:nvSpPr>
        <p:spPr/>
        <p:txBody>
          <a:bodyPr/>
          <a:lstStyle/>
          <a:p>
            <a:endParaRPr lang="it-IT"/>
          </a:p>
        </p:txBody>
      </p:sp>
      <p:sp>
        <p:nvSpPr>
          <p:cNvPr id="2" name="CasellaDiTesto 1"/>
          <p:cNvSpPr txBox="1"/>
          <p:nvPr/>
        </p:nvSpPr>
        <p:spPr>
          <a:xfrm>
            <a:off x="323528" y="3140968"/>
            <a:ext cx="8352928" cy="3108543"/>
          </a:xfrm>
          <a:prstGeom prst="rect">
            <a:avLst/>
          </a:prstGeom>
          <a:gradFill>
            <a:gsLst>
              <a:gs pos="0">
                <a:srgbClr val="5E9EFF"/>
              </a:gs>
              <a:gs pos="39999">
                <a:srgbClr val="85C2FF"/>
              </a:gs>
              <a:gs pos="70000">
                <a:srgbClr val="C4D6EB"/>
              </a:gs>
              <a:gs pos="100000">
                <a:srgbClr val="FFEBFA"/>
              </a:gs>
            </a:gsLst>
            <a:lin ang="5400000" scaled="0"/>
          </a:gradFill>
          <a:ln w="25400">
            <a:solidFill>
              <a:srgbClr val="002060"/>
            </a:solidFill>
          </a:ln>
        </p:spPr>
        <p:txBody>
          <a:bodyPr wrap="square" rtlCol="0">
            <a:spAutoFit/>
          </a:bodyPr>
          <a:lstStyle/>
          <a:p>
            <a:r>
              <a:rPr lang="it-IT" dirty="0" smtClean="0"/>
              <a:t>CRITERI DI VALUTAZIONE PER LA PARTE A1</a:t>
            </a:r>
          </a:p>
          <a:p>
            <a:endParaRPr lang="it-IT" dirty="0"/>
          </a:p>
          <a:p>
            <a:pPr lvl="0"/>
            <a:r>
              <a:rPr lang="it-IT" sz="1600" b="1" dirty="0"/>
              <a:t>a</a:t>
            </a:r>
            <a:r>
              <a:rPr lang="it-IT" sz="1600" b="1" dirty="0" smtClean="0"/>
              <a:t>) QUALITÀ DEL PROGETTO DI RICERCA: INNOVATIVITÀ, METODOLOGIA, IMPATTO </a:t>
            </a:r>
            <a:endParaRPr lang="it-IT" sz="1600" dirty="0" smtClean="0"/>
          </a:p>
          <a:p>
            <a:pPr marL="268288"/>
            <a:r>
              <a:rPr lang="it-IT" sz="1600" b="1" dirty="0" smtClean="0"/>
              <a:t>a.1</a:t>
            </a:r>
            <a:r>
              <a:rPr lang="it-IT" sz="1600" b="1" dirty="0"/>
              <a:t>) Innovatività</a:t>
            </a:r>
            <a:endParaRPr lang="it-IT" sz="1600" dirty="0"/>
          </a:p>
          <a:p>
            <a:pPr marL="268288"/>
            <a:r>
              <a:rPr lang="it-IT" sz="1600" b="1" dirty="0" smtClean="0"/>
              <a:t>a.2</a:t>
            </a:r>
            <a:r>
              <a:rPr lang="it-IT" sz="1600" b="1" dirty="0"/>
              <a:t>) Metodologia: fattibilità della metodologia proposta</a:t>
            </a:r>
            <a:endParaRPr lang="it-IT" sz="1600" dirty="0"/>
          </a:p>
          <a:p>
            <a:pPr marL="268288"/>
            <a:r>
              <a:rPr lang="it-IT" sz="1600" b="1" dirty="0" smtClean="0"/>
              <a:t>a.3</a:t>
            </a:r>
            <a:r>
              <a:rPr lang="it-IT" sz="1600" b="1" dirty="0"/>
              <a:t>) Impatto della ricerca</a:t>
            </a:r>
            <a:endParaRPr lang="it-IT" sz="1600" dirty="0"/>
          </a:p>
          <a:p>
            <a:pPr lvl="0"/>
            <a:endParaRPr lang="it-IT" sz="1600" b="1" dirty="0" smtClean="0"/>
          </a:p>
          <a:p>
            <a:pPr marL="230188" lvl="0" indent="-230188"/>
            <a:r>
              <a:rPr lang="it-IT" sz="1600" b="1" dirty="0" smtClean="0"/>
              <a:t>b) QUALITÀ DEL PROPONENTE – POTENZIALITÀ Di AFFRONTARE E COORDINARE RICERCHE DI ALTO LIVELLO </a:t>
            </a:r>
            <a:endParaRPr lang="it-IT" sz="1600" dirty="0" smtClean="0"/>
          </a:p>
          <a:p>
            <a:pPr marL="268288"/>
            <a:endParaRPr lang="it-IT" sz="1600" b="1" dirty="0" smtClean="0"/>
          </a:p>
          <a:p>
            <a:pPr marL="268288"/>
            <a:r>
              <a:rPr lang="it-IT" sz="1600" b="1" dirty="0" smtClean="0"/>
              <a:t>b.1</a:t>
            </a:r>
            <a:r>
              <a:rPr lang="it-IT" sz="1600" b="1" dirty="0"/>
              <a:t>) Qualità della ricerca condotta finora: pubblicazioni su riviste di alta qualità (o equivalenti)</a:t>
            </a:r>
            <a:endParaRPr lang="it-IT" sz="1600" dirty="0"/>
          </a:p>
          <a:p>
            <a:pPr marL="268288"/>
            <a:r>
              <a:rPr lang="it-IT" sz="1600" b="1" dirty="0" smtClean="0"/>
              <a:t>b.2</a:t>
            </a:r>
            <a:r>
              <a:rPr lang="it-IT" sz="1600" b="1" dirty="0"/>
              <a:t>) Capacità intellettuale e </a:t>
            </a:r>
            <a:r>
              <a:rPr lang="it-IT" sz="1600" b="1" dirty="0" smtClean="0"/>
              <a:t>creatività</a:t>
            </a:r>
            <a:endParaRPr lang="it-IT" sz="1600" dirty="0"/>
          </a:p>
        </p:txBody>
      </p:sp>
    </p:spTree>
    <p:extLst>
      <p:ext uri="{BB962C8B-B14F-4D97-AF65-F5344CB8AC3E}">
        <p14:creationId xmlns:p14="http://schemas.microsoft.com/office/powerpoint/2010/main" xmlns="" val="13529408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15" name="Rettangolo 14"/>
          <p:cNvSpPr/>
          <p:nvPr/>
        </p:nvSpPr>
        <p:spPr>
          <a:xfrm>
            <a:off x="2604986" y="2060848"/>
            <a:ext cx="3672000" cy="800219"/>
          </a:xfrm>
          <a:prstGeom prst="rect">
            <a:avLst/>
          </a:prstGeom>
          <a:noFill/>
          <a:ln w="25400">
            <a:solidFill>
              <a:srgbClr val="002060"/>
            </a:solidFill>
          </a:ln>
        </p:spPr>
        <p:txBody>
          <a:bodyPr wrap="square" rtlCol="0">
            <a:spAutoFit/>
          </a:bodyPr>
          <a:lstStyle/>
          <a:p>
            <a:pPr algn="ctr"/>
            <a:r>
              <a:rPr lang="it-IT" b="1" dirty="0"/>
              <a:t>FASE 2</a:t>
            </a:r>
          </a:p>
          <a:p>
            <a:pPr lvl="0" algn="just"/>
            <a:r>
              <a:rPr lang="it-IT" sz="1400" b="1" dirty="0">
                <a:solidFill>
                  <a:prstClr val="black"/>
                </a:solidFill>
              </a:rPr>
              <a:t>Valutazione della versione completa dei progetti  preselezionati al termine della fase 1</a:t>
            </a:r>
          </a:p>
        </p:txBody>
      </p:sp>
      <p:sp>
        <p:nvSpPr>
          <p:cNvPr id="28" name="Rettangolo 27"/>
          <p:cNvSpPr/>
          <p:nvPr/>
        </p:nvSpPr>
        <p:spPr>
          <a:xfrm>
            <a:off x="1488658" y="1556791"/>
            <a:ext cx="5904656" cy="28803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t-IT" sz="1600" b="1" dirty="0" smtClean="0"/>
              <a:t>MODALITA’ PROCEDURALI E CRITERI</a:t>
            </a:r>
            <a:endParaRPr lang="it-IT" sz="1600" b="1" dirty="0"/>
          </a:p>
        </p:txBody>
      </p:sp>
      <p:sp>
        <p:nvSpPr>
          <p:cNvPr id="31" name="Segnaposto numero diapositiva 30"/>
          <p:cNvSpPr>
            <a:spLocks noGrp="1"/>
          </p:cNvSpPr>
          <p:nvPr>
            <p:ph type="sldNum" sz="quarter" idx="12"/>
          </p:nvPr>
        </p:nvSpPr>
        <p:spPr/>
        <p:txBody>
          <a:bodyPr/>
          <a:lstStyle/>
          <a:p>
            <a:fld id="{E7A41E1B-4F70-4964-A407-84C68BE8251C}" type="slidenum">
              <a:rPr lang="it-IT" smtClean="0"/>
              <a:pPr/>
              <a:t>22</a:t>
            </a:fld>
            <a:endParaRPr lang="it-IT"/>
          </a:p>
        </p:txBody>
      </p:sp>
      <p:sp>
        <p:nvSpPr>
          <p:cNvPr id="32" name="Segnaposto piè di pagina 31"/>
          <p:cNvSpPr>
            <a:spLocks noGrp="1"/>
          </p:cNvSpPr>
          <p:nvPr>
            <p:ph type="ftr" sz="quarter" idx="11"/>
          </p:nvPr>
        </p:nvSpPr>
        <p:spPr/>
        <p:txBody>
          <a:bodyPr/>
          <a:lstStyle/>
          <a:p>
            <a:endParaRPr lang="it-IT"/>
          </a:p>
        </p:txBody>
      </p:sp>
      <p:sp>
        <p:nvSpPr>
          <p:cNvPr id="2" name="CasellaDiTesto 1"/>
          <p:cNvSpPr txBox="1"/>
          <p:nvPr/>
        </p:nvSpPr>
        <p:spPr>
          <a:xfrm>
            <a:off x="323528" y="3140968"/>
            <a:ext cx="8352928" cy="3108543"/>
          </a:xfrm>
          <a:prstGeom prst="rect">
            <a:avLst/>
          </a:prstGeom>
          <a:gradFill>
            <a:gsLst>
              <a:gs pos="0">
                <a:srgbClr val="5E9EFF"/>
              </a:gs>
              <a:gs pos="39999">
                <a:srgbClr val="85C2FF"/>
              </a:gs>
              <a:gs pos="70000">
                <a:srgbClr val="C4D6EB"/>
              </a:gs>
              <a:gs pos="100000">
                <a:srgbClr val="FFEBFA"/>
              </a:gs>
            </a:gsLst>
            <a:lin ang="5400000" scaled="0"/>
          </a:gradFill>
          <a:ln w="25400">
            <a:solidFill>
              <a:srgbClr val="002060"/>
            </a:solidFill>
          </a:ln>
        </p:spPr>
        <p:txBody>
          <a:bodyPr wrap="square" rtlCol="0">
            <a:spAutoFit/>
          </a:bodyPr>
          <a:lstStyle/>
          <a:p>
            <a:r>
              <a:rPr lang="it-IT" dirty="0" smtClean="0"/>
              <a:t>CRITERI DI VALUTAZIONE</a:t>
            </a:r>
          </a:p>
          <a:p>
            <a:endParaRPr lang="it-IT" dirty="0"/>
          </a:p>
          <a:p>
            <a:pPr lvl="0"/>
            <a:r>
              <a:rPr lang="it-IT" sz="1600" b="1" dirty="0" smtClean="0"/>
              <a:t>a) Qualità </a:t>
            </a:r>
            <a:r>
              <a:rPr lang="it-IT" sz="1600" b="1" dirty="0"/>
              <a:t>del progetto di ricerca: innovatività, metodologia, impatto </a:t>
            </a:r>
            <a:endParaRPr lang="it-IT" sz="1600" dirty="0"/>
          </a:p>
          <a:p>
            <a:pPr marL="212725"/>
            <a:r>
              <a:rPr lang="it-IT" sz="1600" b="1" dirty="0"/>
              <a:t>a.1) Innovatività</a:t>
            </a:r>
            <a:endParaRPr lang="it-IT" sz="1600" dirty="0"/>
          </a:p>
          <a:p>
            <a:pPr marL="212725"/>
            <a:r>
              <a:rPr lang="it-IT" sz="1600" b="1" dirty="0" smtClean="0"/>
              <a:t>a.2</a:t>
            </a:r>
            <a:r>
              <a:rPr lang="it-IT" sz="1600" b="1" dirty="0"/>
              <a:t>) Metodologia: fattibilità della metodologia proposta</a:t>
            </a:r>
            <a:endParaRPr lang="it-IT" sz="1600" dirty="0"/>
          </a:p>
          <a:p>
            <a:pPr marL="212725"/>
            <a:r>
              <a:rPr lang="it-IT" sz="1600" b="1" dirty="0" smtClean="0"/>
              <a:t>a.3</a:t>
            </a:r>
            <a:r>
              <a:rPr lang="it-IT" sz="1600" b="1" dirty="0"/>
              <a:t>) Impatto della ricerca</a:t>
            </a:r>
            <a:endParaRPr lang="it-IT" sz="1600" dirty="0"/>
          </a:p>
          <a:p>
            <a:r>
              <a:rPr lang="it-IT" sz="1600" dirty="0"/>
              <a:t> </a:t>
            </a:r>
          </a:p>
          <a:p>
            <a:pPr lvl="0"/>
            <a:r>
              <a:rPr lang="it-IT" sz="1600" b="1" dirty="0" smtClean="0"/>
              <a:t>b) Qualità </a:t>
            </a:r>
            <a:r>
              <a:rPr lang="it-IT" sz="1600" b="1" dirty="0"/>
              <a:t>del proponente – potenzialità di affrontare e coordinare ricerche di alto livello </a:t>
            </a:r>
            <a:endParaRPr lang="it-IT" sz="1600" dirty="0"/>
          </a:p>
          <a:p>
            <a:pPr marL="230188"/>
            <a:r>
              <a:rPr lang="it-IT" sz="1600" b="1" dirty="0"/>
              <a:t>b.1) Qualità della ricerca condotta finora: pubblicazioni su riviste di alta qualità (o equivalenti)</a:t>
            </a:r>
            <a:endParaRPr lang="it-IT" sz="1600" dirty="0"/>
          </a:p>
          <a:p>
            <a:pPr marL="230188"/>
            <a:r>
              <a:rPr lang="it-IT" sz="1600" b="1" dirty="0" smtClean="0"/>
              <a:t>b.2</a:t>
            </a:r>
            <a:r>
              <a:rPr lang="it-IT" sz="1600" b="1" dirty="0"/>
              <a:t>) Capacità intellettuale e creatività</a:t>
            </a:r>
            <a:endParaRPr lang="it-IT" sz="1600" dirty="0"/>
          </a:p>
          <a:p>
            <a:pPr marL="230188"/>
            <a:r>
              <a:rPr lang="it-IT" sz="1600" dirty="0"/>
              <a:t> </a:t>
            </a:r>
          </a:p>
          <a:p>
            <a:pPr lvl="0"/>
            <a:endParaRPr lang="it-IT" sz="1600" dirty="0"/>
          </a:p>
        </p:txBody>
      </p:sp>
    </p:spTree>
    <p:extLst>
      <p:ext uri="{BB962C8B-B14F-4D97-AF65-F5344CB8AC3E}">
        <p14:creationId xmlns:p14="http://schemas.microsoft.com/office/powerpoint/2010/main" xmlns="" val="19377062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anim calcmode="lin" valueType="num">
                                      <p:cBhvr>
                                        <p:cTn id="8" dur="750" fill="hold"/>
                                        <p:tgtEl>
                                          <p:spTgt spid="15"/>
                                        </p:tgtEl>
                                        <p:attrNameLst>
                                          <p:attrName>ppt_x</p:attrName>
                                        </p:attrNameLst>
                                      </p:cBhvr>
                                      <p:tavLst>
                                        <p:tav tm="0">
                                          <p:val>
                                            <p:strVal val="#ppt_x"/>
                                          </p:val>
                                        </p:tav>
                                        <p:tav tm="100000">
                                          <p:val>
                                            <p:strVal val="#ppt_x"/>
                                          </p:val>
                                        </p:tav>
                                      </p:tavLst>
                                    </p:anim>
                                    <p:anim calcmode="lin" valueType="num">
                                      <p:cBhvr>
                                        <p:cTn id="9" dur="75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4139952" y="2534085"/>
            <a:ext cx="792088" cy="369332"/>
          </a:xfrm>
          <a:prstGeom prst="rect">
            <a:avLst/>
          </a:prstGeom>
          <a:noFill/>
          <a:ln w="25400">
            <a:solidFill>
              <a:srgbClr val="002060"/>
            </a:solidFill>
          </a:ln>
        </p:spPr>
        <p:txBody>
          <a:bodyPr wrap="square" rtlCol="0">
            <a:spAutoFit/>
          </a:bodyPr>
          <a:lstStyle/>
          <a:p>
            <a:pPr algn="ctr"/>
            <a:r>
              <a:rPr lang="it-IT" b="1" dirty="0" err="1" smtClean="0"/>
              <a:t>C.d.S</a:t>
            </a:r>
            <a:r>
              <a:rPr lang="it-IT" b="1" dirty="0" smtClean="0"/>
              <a:t>.</a:t>
            </a:r>
            <a:r>
              <a:rPr lang="it-IT" b="1" dirty="0"/>
              <a:t> </a:t>
            </a:r>
          </a:p>
        </p:txBody>
      </p:sp>
      <p:sp>
        <p:nvSpPr>
          <p:cNvPr id="15" name="Rettangolo 14"/>
          <p:cNvSpPr/>
          <p:nvPr/>
        </p:nvSpPr>
        <p:spPr>
          <a:xfrm>
            <a:off x="2735161" y="3473371"/>
            <a:ext cx="3672000" cy="646331"/>
          </a:xfrm>
          <a:prstGeom prst="rect">
            <a:avLst/>
          </a:prstGeom>
          <a:noFill/>
          <a:ln w="25400">
            <a:solidFill>
              <a:srgbClr val="002060"/>
            </a:solidFill>
          </a:ln>
        </p:spPr>
        <p:txBody>
          <a:bodyPr wrap="square" rtlCol="0">
            <a:spAutoFit/>
          </a:bodyPr>
          <a:lstStyle/>
          <a:p>
            <a:pPr algn="ctr"/>
            <a:r>
              <a:rPr lang="it-IT" b="1" dirty="0" smtClean="0"/>
              <a:t>CLASSIFICANO LE PROPOSTE SULLA BASE DEI GIUDIZI </a:t>
            </a:r>
            <a:endParaRPr lang="it-IT" sz="1400" b="1" dirty="0"/>
          </a:p>
        </p:txBody>
      </p:sp>
      <p:sp>
        <p:nvSpPr>
          <p:cNvPr id="20" name="Rettangolo 19"/>
          <p:cNvSpPr/>
          <p:nvPr/>
        </p:nvSpPr>
        <p:spPr>
          <a:xfrm>
            <a:off x="539552" y="4581128"/>
            <a:ext cx="8136904" cy="1754326"/>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25400">
            <a:solidFill>
              <a:srgbClr val="002060"/>
            </a:solidFill>
          </a:ln>
        </p:spPr>
        <p:txBody>
          <a:bodyPr wrap="square" rtlCol="0">
            <a:spAutoFit/>
          </a:bodyPr>
          <a:lstStyle/>
          <a:p>
            <a:pPr marL="342900" lvl="0" indent="-342900" algn="just">
              <a:buFont typeface="+mj-lt"/>
              <a:buAutoNum type="alphaLcPeriod"/>
            </a:pPr>
            <a:r>
              <a:rPr lang="it-IT" b="1" dirty="0" smtClean="0"/>
              <a:t>LA PROPOSTA È DI ALTA QUALITÀ ED IDONEA PER PASSARE ALLA FASE 2 DELLA VALUTAZIONE;</a:t>
            </a:r>
          </a:p>
          <a:p>
            <a:pPr marL="342900" lvl="0" indent="-342900" algn="just">
              <a:buFont typeface="+mj-lt"/>
              <a:buAutoNum type="alphaLcPeriod"/>
            </a:pPr>
            <a:r>
              <a:rPr lang="it-IT" b="1" dirty="0" smtClean="0"/>
              <a:t>LA PROPOSTA È DI BUONA QUALITÀ, MA NON IDONEA PER PASSARE ALLA FASE 2 DELLA VALUTAZIONE;</a:t>
            </a:r>
          </a:p>
          <a:p>
            <a:pPr marL="342900" lvl="0" indent="-342900" algn="just">
              <a:buFont typeface="+mj-lt"/>
              <a:buAutoNum type="alphaLcPeriod"/>
            </a:pPr>
            <a:r>
              <a:rPr lang="it-IT" b="1" dirty="0" smtClean="0"/>
              <a:t>LA PROPOSTA NON È DI QUALITÀ SUFFICIENTE E NON PUÒ PASSARE ALLA FASE 2 DELLA VALUTAZIONE.</a:t>
            </a:r>
            <a:endParaRPr lang="it-IT" b="1" dirty="0"/>
          </a:p>
        </p:txBody>
      </p:sp>
      <p:cxnSp>
        <p:nvCxnSpPr>
          <p:cNvPr id="9" name="Connettore 2 8"/>
          <p:cNvCxnSpPr/>
          <p:nvPr/>
        </p:nvCxnSpPr>
        <p:spPr>
          <a:xfrm flipH="1">
            <a:off x="4571999" y="2903417"/>
            <a:ext cx="1" cy="56995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8" name="Rettangolo 27"/>
          <p:cNvSpPr/>
          <p:nvPr/>
        </p:nvSpPr>
        <p:spPr>
          <a:xfrm>
            <a:off x="3577247" y="1754257"/>
            <a:ext cx="2016224" cy="30659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t-IT" b="1" dirty="0" smtClean="0"/>
              <a:t>FASE 1</a:t>
            </a:r>
            <a:endParaRPr lang="it-IT" b="1" dirty="0"/>
          </a:p>
        </p:txBody>
      </p:sp>
      <p:cxnSp>
        <p:nvCxnSpPr>
          <p:cNvPr id="12" name="Connettore 2 11"/>
          <p:cNvCxnSpPr>
            <a:stCxn id="15" idx="2"/>
          </p:cNvCxnSpPr>
          <p:nvPr/>
        </p:nvCxnSpPr>
        <p:spPr>
          <a:xfrm>
            <a:off x="4571161" y="4119702"/>
            <a:ext cx="840" cy="461426"/>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3" name="Segnaposto numero diapositiva 2"/>
          <p:cNvSpPr>
            <a:spLocks noGrp="1"/>
          </p:cNvSpPr>
          <p:nvPr>
            <p:ph type="sldNum" sz="quarter" idx="12"/>
          </p:nvPr>
        </p:nvSpPr>
        <p:spPr/>
        <p:txBody>
          <a:bodyPr/>
          <a:lstStyle/>
          <a:p>
            <a:fld id="{E7A41E1B-4F70-4964-A407-84C68BE8251C}" type="slidenum">
              <a:rPr lang="it-IT" smtClean="0"/>
              <a:pPr/>
              <a:t>23</a:t>
            </a:fld>
            <a:endParaRPr lang="it-IT"/>
          </a:p>
        </p:txBody>
      </p:sp>
      <p:sp>
        <p:nvSpPr>
          <p:cNvPr id="7" name="Segnaposto piè di pagina 6"/>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19625442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750"/>
                                        <p:tgtEl>
                                          <p:spTgt spid="21"/>
                                        </p:tgtEl>
                                      </p:cBhvr>
                                    </p:animEffect>
                                  </p:childTnLst>
                                </p:cTn>
                              </p:par>
                            </p:childTnLst>
                          </p:cTn>
                        </p:par>
                        <p:par>
                          <p:cTn id="8" fill="hold">
                            <p:stCondLst>
                              <p:cond delay="750"/>
                            </p:stCondLst>
                            <p:childTnLst>
                              <p:par>
                                <p:cTn id="9" presetID="6" presetClass="entr" presetSubtype="16"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in)">
                                      <p:cBhvr>
                                        <p:cTn id="11" dur="750"/>
                                        <p:tgtEl>
                                          <p:spTgt spid="9"/>
                                        </p:tgtEl>
                                      </p:cBhvr>
                                    </p:animEffect>
                                  </p:childTnLst>
                                </p:cTn>
                              </p:par>
                            </p:childTnLst>
                          </p:cTn>
                        </p:par>
                        <p:par>
                          <p:cTn id="12" fill="hold">
                            <p:stCondLst>
                              <p:cond delay="1500"/>
                            </p:stCondLst>
                            <p:childTnLst>
                              <p:par>
                                <p:cTn id="13" presetID="6" presetClass="entr" presetSubtype="16"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circle(in)">
                                      <p:cBhvr>
                                        <p:cTn id="15" dur="750"/>
                                        <p:tgtEl>
                                          <p:spTgt spid="15"/>
                                        </p:tgtEl>
                                      </p:cBhvr>
                                    </p:animEffect>
                                  </p:childTnLst>
                                </p:cTn>
                              </p:par>
                            </p:childTnLst>
                          </p:cTn>
                        </p:par>
                        <p:par>
                          <p:cTn id="16" fill="hold">
                            <p:stCondLst>
                              <p:cond delay="225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750"/>
                                        <p:tgtEl>
                                          <p:spTgt spid="12"/>
                                        </p:tgtEl>
                                      </p:cBhvr>
                                    </p:animEffect>
                                  </p:childTnLst>
                                </p:cTn>
                              </p:par>
                            </p:childTnLst>
                          </p:cTn>
                        </p:par>
                        <p:par>
                          <p:cTn id="20" fill="hold">
                            <p:stCondLst>
                              <p:cond delay="3000"/>
                            </p:stCondLst>
                            <p:childTnLst>
                              <p:par>
                                <p:cTn id="21" presetID="42"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750"/>
                                        <p:tgtEl>
                                          <p:spTgt spid="20"/>
                                        </p:tgtEl>
                                      </p:cBhvr>
                                    </p:animEffect>
                                    <p:anim calcmode="lin" valueType="num">
                                      <p:cBhvr>
                                        <p:cTn id="24" dur="750" fill="hold"/>
                                        <p:tgtEl>
                                          <p:spTgt spid="20"/>
                                        </p:tgtEl>
                                        <p:attrNameLst>
                                          <p:attrName>ppt_x</p:attrName>
                                        </p:attrNameLst>
                                      </p:cBhvr>
                                      <p:tavLst>
                                        <p:tav tm="0">
                                          <p:val>
                                            <p:strVal val="#ppt_x"/>
                                          </p:val>
                                        </p:tav>
                                        <p:tav tm="100000">
                                          <p:val>
                                            <p:strVal val="#ppt_x"/>
                                          </p:val>
                                        </p:tav>
                                      </p:tavLst>
                                    </p:anim>
                                    <p:anim calcmode="lin" valueType="num">
                                      <p:cBhvr>
                                        <p:cTn id="25"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5"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4103109" y="2132856"/>
            <a:ext cx="936104" cy="369332"/>
          </a:xfrm>
          <a:prstGeom prst="rect">
            <a:avLst/>
          </a:prstGeom>
          <a:noFill/>
          <a:ln w="25400">
            <a:solidFill>
              <a:srgbClr val="002060"/>
            </a:solidFill>
          </a:ln>
        </p:spPr>
        <p:txBody>
          <a:bodyPr wrap="square" rtlCol="0">
            <a:spAutoFit/>
          </a:bodyPr>
          <a:lstStyle/>
          <a:p>
            <a:pPr algn="ctr"/>
            <a:r>
              <a:rPr lang="it-IT" b="1" dirty="0" err="1" smtClean="0"/>
              <a:t>C.d.S</a:t>
            </a:r>
            <a:r>
              <a:rPr lang="it-IT" b="1" dirty="0" smtClean="0"/>
              <a:t>.</a:t>
            </a:r>
            <a:r>
              <a:rPr lang="it-IT" b="1" dirty="0"/>
              <a:t> </a:t>
            </a:r>
          </a:p>
        </p:txBody>
      </p:sp>
      <p:sp>
        <p:nvSpPr>
          <p:cNvPr id="15" name="Rettangolo 14"/>
          <p:cNvSpPr/>
          <p:nvPr/>
        </p:nvSpPr>
        <p:spPr>
          <a:xfrm>
            <a:off x="2735161" y="3068960"/>
            <a:ext cx="3672000" cy="646331"/>
          </a:xfrm>
          <a:prstGeom prst="rect">
            <a:avLst/>
          </a:prstGeom>
          <a:noFill/>
          <a:ln w="25400">
            <a:solidFill>
              <a:srgbClr val="002060"/>
            </a:solidFill>
          </a:ln>
        </p:spPr>
        <p:txBody>
          <a:bodyPr wrap="square" rtlCol="0">
            <a:spAutoFit/>
          </a:bodyPr>
          <a:lstStyle/>
          <a:p>
            <a:pPr algn="ctr"/>
            <a:r>
              <a:rPr lang="it-IT" b="1" dirty="0" smtClean="0"/>
              <a:t>CLASSIFICANO LE PROPOSTE SULLA BASE DEI GIUDIZI </a:t>
            </a:r>
            <a:endParaRPr lang="it-IT" sz="1400" b="1" dirty="0"/>
          </a:p>
        </p:txBody>
      </p:sp>
      <p:sp>
        <p:nvSpPr>
          <p:cNvPr id="20" name="Rettangolo 19"/>
          <p:cNvSpPr/>
          <p:nvPr/>
        </p:nvSpPr>
        <p:spPr>
          <a:xfrm>
            <a:off x="539552" y="4077072"/>
            <a:ext cx="8136904" cy="2308324"/>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25400">
            <a:solidFill>
              <a:srgbClr val="002060"/>
            </a:solidFill>
          </a:ln>
        </p:spPr>
        <p:txBody>
          <a:bodyPr wrap="square" rtlCol="0">
            <a:spAutoFit/>
          </a:bodyPr>
          <a:lstStyle/>
          <a:p>
            <a:pPr marL="342900" lvl="0" indent="-342900">
              <a:buFont typeface="+mj-lt"/>
              <a:buAutoNum type="alphaLcPeriod"/>
            </a:pPr>
            <a:r>
              <a:rPr lang="it-IT" b="1" dirty="0" smtClean="0"/>
              <a:t>LA PROPOSTA SODDISFA PIENAMENTE IL CRITERIO DI ALTA QUALITÀ E PUÒ ESSERE RACCOMANDATA PER IL FINANZIAMENTO, NEI LIMITI DEI FONDI DISPONIBILI;</a:t>
            </a:r>
          </a:p>
          <a:p>
            <a:pPr marL="342900" lvl="0" indent="-342900">
              <a:buFont typeface="+mj-lt"/>
              <a:buAutoNum type="alphaLcPeriod"/>
            </a:pPr>
            <a:r>
              <a:rPr lang="it-IT" b="1" dirty="0" smtClean="0"/>
              <a:t>LA PROPOSTA SODDISFA IN BUONA PARTE IL CRITERIO DI ALTA QUALITÀ E PUÒ ESSERE OGGETTO DI FINANZIAMENTO, SE I FONDI DISPONIBILI SONO ANCORA SUFFICIENTI; </a:t>
            </a:r>
          </a:p>
          <a:p>
            <a:pPr marL="342900" lvl="0" indent="-342900">
              <a:buFont typeface="+mj-lt"/>
              <a:buAutoNum type="alphaLcPeriod"/>
            </a:pPr>
            <a:r>
              <a:rPr lang="it-IT" b="1" dirty="0" smtClean="0"/>
              <a:t>LA PROPOSTA NON SODDISFA IL CRITERIO DI ALTA QUALITÀ E NON PUÒ ESSERE CONSIDERATA PER IL FINANZIAMENTO.</a:t>
            </a:r>
            <a:endParaRPr lang="it-IT" b="1" dirty="0"/>
          </a:p>
        </p:txBody>
      </p:sp>
      <p:cxnSp>
        <p:nvCxnSpPr>
          <p:cNvPr id="9" name="Connettore 2 8"/>
          <p:cNvCxnSpPr/>
          <p:nvPr/>
        </p:nvCxnSpPr>
        <p:spPr>
          <a:xfrm flipH="1">
            <a:off x="4571999" y="2492896"/>
            <a:ext cx="1" cy="569954"/>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8" name="Rettangolo 27"/>
          <p:cNvSpPr/>
          <p:nvPr/>
        </p:nvSpPr>
        <p:spPr>
          <a:xfrm>
            <a:off x="3577247" y="1628800"/>
            <a:ext cx="2016224" cy="30659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it-IT" b="1" dirty="0" smtClean="0"/>
              <a:t>FASE 2</a:t>
            </a:r>
            <a:endParaRPr lang="it-IT" b="1" dirty="0"/>
          </a:p>
        </p:txBody>
      </p:sp>
      <p:cxnSp>
        <p:nvCxnSpPr>
          <p:cNvPr id="12" name="Connettore 2 11"/>
          <p:cNvCxnSpPr>
            <a:stCxn id="15" idx="2"/>
          </p:cNvCxnSpPr>
          <p:nvPr/>
        </p:nvCxnSpPr>
        <p:spPr>
          <a:xfrm>
            <a:off x="4571161" y="3715291"/>
            <a:ext cx="839" cy="361781"/>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1" name="Rettangolo 10"/>
          <p:cNvSpPr/>
          <p:nvPr/>
        </p:nvSpPr>
        <p:spPr>
          <a:xfrm>
            <a:off x="179512" y="2335867"/>
            <a:ext cx="3672000" cy="338554"/>
          </a:xfrm>
          <a:prstGeom prst="rect">
            <a:avLst/>
          </a:prstGeom>
          <a:noFill/>
          <a:ln w="25400">
            <a:solidFill>
              <a:srgbClr val="002060"/>
            </a:solidFill>
          </a:ln>
        </p:spPr>
        <p:txBody>
          <a:bodyPr wrap="square" rtlCol="0">
            <a:spAutoFit/>
          </a:bodyPr>
          <a:lstStyle/>
          <a:p>
            <a:pPr algn="ctr"/>
            <a:r>
              <a:rPr lang="it-IT" sz="1600" b="1" dirty="0" smtClean="0"/>
              <a:t>VERIFICA REVISONE  ETICA</a:t>
            </a:r>
            <a:endParaRPr lang="it-IT" sz="1600" b="1" dirty="0"/>
          </a:p>
        </p:txBody>
      </p:sp>
      <p:sp>
        <p:nvSpPr>
          <p:cNvPr id="13" name="Rettangolo 12"/>
          <p:cNvSpPr/>
          <p:nvPr/>
        </p:nvSpPr>
        <p:spPr>
          <a:xfrm>
            <a:off x="5292488" y="2335867"/>
            <a:ext cx="3672000" cy="338554"/>
          </a:xfrm>
          <a:prstGeom prst="rect">
            <a:avLst/>
          </a:prstGeom>
          <a:noFill/>
          <a:ln w="25400">
            <a:solidFill>
              <a:srgbClr val="002060"/>
            </a:solidFill>
          </a:ln>
        </p:spPr>
        <p:txBody>
          <a:bodyPr wrap="square" rtlCol="0">
            <a:spAutoFit/>
          </a:bodyPr>
          <a:lstStyle/>
          <a:p>
            <a:pPr algn="ctr"/>
            <a:r>
              <a:rPr lang="it-IT" sz="1600" b="1" dirty="0" smtClean="0"/>
              <a:t>VERIFICA PROBLEMI DI SICUREZZA </a:t>
            </a:r>
            <a:endParaRPr lang="it-IT" sz="1600" b="1" dirty="0"/>
          </a:p>
        </p:txBody>
      </p:sp>
      <p:cxnSp>
        <p:nvCxnSpPr>
          <p:cNvPr id="3" name="Connettore 2 2"/>
          <p:cNvCxnSpPr>
            <a:stCxn id="21" idx="1"/>
            <a:endCxn id="11" idx="3"/>
          </p:cNvCxnSpPr>
          <p:nvPr/>
        </p:nvCxnSpPr>
        <p:spPr>
          <a:xfrm flipH="1">
            <a:off x="3851512" y="2317522"/>
            <a:ext cx="251597" cy="187622"/>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ttore 2 7"/>
          <p:cNvCxnSpPr>
            <a:stCxn id="21" idx="3"/>
            <a:endCxn id="13" idx="1"/>
          </p:cNvCxnSpPr>
          <p:nvPr/>
        </p:nvCxnSpPr>
        <p:spPr>
          <a:xfrm>
            <a:off x="5039213" y="2317522"/>
            <a:ext cx="253275" cy="187622"/>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4" name="Segnaposto numero diapositiva 13"/>
          <p:cNvSpPr>
            <a:spLocks noGrp="1"/>
          </p:cNvSpPr>
          <p:nvPr>
            <p:ph type="sldNum" sz="quarter" idx="12"/>
          </p:nvPr>
        </p:nvSpPr>
        <p:spPr/>
        <p:txBody>
          <a:bodyPr/>
          <a:lstStyle/>
          <a:p>
            <a:fld id="{E7A41E1B-4F70-4964-A407-84C68BE8251C}" type="slidenum">
              <a:rPr lang="it-IT" smtClean="0"/>
              <a:pPr/>
              <a:t>24</a:t>
            </a:fld>
            <a:endParaRPr lang="it-IT"/>
          </a:p>
        </p:txBody>
      </p:sp>
      <p:sp>
        <p:nvSpPr>
          <p:cNvPr id="16" name="Segnaposto piè di pagina 15"/>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5273959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circle(in)">
                                      <p:cBhvr>
                                        <p:cTn id="7" dur="750"/>
                                        <p:tgtEl>
                                          <p:spTgt spid="28"/>
                                        </p:tgtEl>
                                      </p:cBhvr>
                                    </p:animEffect>
                                  </p:childTnLst>
                                </p:cTn>
                              </p:par>
                            </p:childTnLst>
                          </p:cTn>
                        </p:par>
                        <p:par>
                          <p:cTn id="8" fill="hold">
                            <p:stCondLst>
                              <p:cond delay="750"/>
                            </p:stCondLst>
                            <p:childTnLst>
                              <p:par>
                                <p:cTn id="9" presetID="6" presetClass="entr" presetSubtype="16"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circle(in)">
                                      <p:cBhvr>
                                        <p:cTn id="11" dur="750"/>
                                        <p:tgtEl>
                                          <p:spTgt spid="21"/>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750"/>
                                        <p:tgtEl>
                                          <p:spTgt spid="8"/>
                                        </p:tgtEl>
                                      </p:cBhvr>
                                    </p:animEffect>
                                  </p:childTnLst>
                                </p:cTn>
                              </p:par>
                            </p:childTnLst>
                          </p:cTn>
                        </p:par>
                        <p:par>
                          <p:cTn id="16" fill="hold">
                            <p:stCondLst>
                              <p:cond delay="2250"/>
                            </p:stCondLst>
                            <p:childTnLst>
                              <p:par>
                                <p:cTn id="17" presetID="1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750"/>
                                        <p:tgtEl>
                                          <p:spTgt spid="3"/>
                                        </p:tgtEl>
                                      </p:cBhvr>
                                    </p:animEffect>
                                  </p:childTnLst>
                                </p:cTn>
                              </p:par>
                            </p:childTnLst>
                          </p:cTn>
                        </p:par>
                        <p:par>
                          <p:cTn id="20" fill="hold">
                            <p:stCondLst>
                              <p:cond delay="3000"/>
                            </p:stCondLst>
                            <p:childTnLst>
                              <p:par>
                                <p:cTn id="21" presetID="6" presetClass="entr" presetSubtype="16"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ircle(in)">
                                      <p:cBhvr>
                                        <p:cTn id="23" dur="750"/>
                                        <p:tgtEl>
                                          <p:spTgt spid="11"/>
                                        </p:tgtEl>
                                      </p:cBhvr>
                                    </p:animEffect>
                                  </p:childTnLst>
                                </p:cTn>
                              </p:par>
                            </p:childTnLst>
                          </p:cTn>
                        </p:par>
                        <p:par>
                          <p:cTn id="24" fill="hold">
                            <p:stCondLst>
                              <p:cond delay="3750"/>
                            </p:stCondLst>
                            <p:childTnLst>
                              <p:par>
                                <p:cTn id="25" presetID="6" presetClass="entr" presetSubtype="16"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circle(in)">
                                      <p:cBhvr>
                                        <p:cTn id="27" dur="750"/>
                                        <p:tgtEl>
                                          <p:spTgt spid="13"/>
                                        </p:tgtEl>
                                      </p:cBhvr>
                                    </p:animEffect>
                                  </p:childTnLst>
                                </p:cTn>
                              </p:par>
                            </p:childTnLst>
                          </p:cTn>
                        </p:par>
                        <p:par>
                          <p:cTn id="28" fill="hold">
                            <p:stCondLst>
                              <p:cond delay="4500"/>
                            </p:stCondLst>
                            <p:childTnLst>
                              <p:par>
                                <p:cTn id="29" presetID="6" presetClass="entr" presetSubtype="16"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750"/>
                                        <p:tgtEl>
                                          <p:spTgt spid="9"/>
                                        </p:tgtEl>
                                      </p:cBhvr>
                                    </p:animEffect>
                                  </p:childTnLst>
                                </p:cTn>
                              </p:par>
                            </p:childTnLst>
                          </p:cTn>
                        </p:par>
                        <p:par>
                          <p:cTn id="32" fill="hold">
                            <p:stCondLst>
                              <p:cond delay="5250"/>
                            </p:stCondLst>
                            <p:childTnLst>
                              <p:par>
                                <p:cTn id="33" presetID="6" presetClass="entr" presetSubtype="16"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circle(in)">
                                      <p:cBhvr>
                                        <p:cTn id="35" dur="750"/>
                                        <p:tgtEl>
                                          <p:spTgt spid="15"/>
                                        </p:tgtEl>
                                      </p:cBhvr>
                                    </p:animEffect>
                                  </p:childTnLst>
                                </p:cTn>
                              </p:par>
                            </p:childTnLst>
                          </p:cTn>
                        </p:par>
                        <p:par>
                          <p:cTn id="36" fill="hold">
                            <p:stCondLst>
                              <p:cond delay="6000"/>
                            </p:stCondLst>
                            <p:childTnLst>
                              <p:par>
                                <p:cTn id="37" presetID="42" presetClass="entr" presetSubtype="0"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750"/>
                                        <p:tgtEl>
                                          <p:spTgt spid="12"/>
                                        </p:tgtEl>
                                      </p:cBhvr>
                                    </p:animEffect>
                                    <p:anim calcmode="lin" valueType="num">
                                      <p:cBhvr>
                                        <p:cTn id="40" dur="750" fill="hold"/>
                                        <p:tgtEl>
                                          <p:spTgt spid="12"/>
                                        </p:tgtEl>
                                        <p:attrNameLst>
                                          <p:attrName>ppt_x</p:attrName>
                                        </p:attrNameLst>
                                      </p:cBhvr>
                                      <p:tavLst>
                                        <p:tav tm="0">
                                          <p:val>
                                            <p:strVal val="#ppt_x"/>
                                          </p:val>
                                        </p:tav>
                                        <p:tav tm="100000">
                                          <p:val>
                                            <p:strVal val="#ppt_x"/>
                                          </p:val>
                                        </p:tav>
                                      </p:tavLst>
                                    </p:anim>
                                    <p:anim calcmode="lin" valueType="num">
                                      <p:cBhvr>
                                        <p:cTn id="41" dur="75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6750"/>
                            </p:stCondLst>
                            <p:childTnLst>
                              <p:par>
                                <p:cTn id="43" presetID="42" presetClass="entr" presetSubtype="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750"/>
                                        <p:tgtEl>
                                          <p:spTgt spid="20"/>
                                        </p:tgtEl>
                                      </p:cBhvr>
                                    </p:animEffect>
                                    <p:anim calcmode="lin" valueType="num">
                                      <p:cBhvr>
                                        <p:cTn id="46" dur="750" fill="hold"/>
                                        <p:tgtEl>
                                          <p:spTgt spid="20"/>
                                        </p:tgtEl>
                                        <p:attrNameLst>
                                          <p:attrName>ppt_x</p:attrName>
                                        </p:attrNameLst>
                                      </p:cBhvr>
                                      <p:tavLst>
                                        <p:tav tm="0">
                                          <p:val>
                                            <p:strVal val="#ppt_x"/>
                                          </p:val>
                                        </p:tav>
                                        <p:tav tm="100000">
                                          <p:val>
                                            <p:strVal val="#ppt_x"/>
                                          </p:val>
                                        </p:tav>
                                      </p:tavLst>
                                    </p:anim>
                                    <p:anim calcmode="lin" valueType="num">
                                      <p:cBhvr>
                                        <p:cTn id="47"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5" grpId="0" animBg="1"/>
      <p:bldP spid="20" grpId="0" animBg="1"/>
      <p:bldP spid="28" grpId="0" animBg="1"/>
      <p:bldP spid="11"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1" name="CasellaDiTesto 20"/>
          <p:cNvSpPr txBox="1"/>
          <p:nvPr/>
        </p:nvSpPr>
        <p:spPr>
          <a:xfrm>
            <a:off x="4186132" y="4610452"/>
            <a:ext cx="936104" cy="369332"/>
          </a:xfrm>
          <a:prstGeom prst="rect">
            <a:avLst/>
          </a:prstGeom>
          <a:noFill/>
          <a:ln w="25400">
            <a:solidFill>
              <a:srgbClr val="002060"/>
            </a:solidFill>
          </a:ln>
        </p:spPr>
        <p:txBody>
          <a:bodyPr wrap="square" rtlCol="0">
            <a:spAutoFit/>
          </a:bodyPr>
          <a:lstStyle/>
          <a:p>
            <a:pPr algn="ctr"/>
            <a:r>
              <a:rPr lang="it-IT" b="1" dirty="0" err="1" smtClean="0"/>
              <a:t>C.d.S</a:t>
            </a:r>
            <a:r>
              <a:rPr lang="it-IT" b="1" dirty="0" smtClean="0"/>
              <a:t>.</a:t>
            </a:r>
            <a:r>
              <a:rPr lang="it-IT" b="1" dirty="0"/>
              <a:t> </a:t>
            </a:r>
          </a:p>
        </p:txBody>
      </p:sp>
      <p:sp>
        <p:nvSpPr>
          <p:cNvPr id="20" name="Rettangolo 19"/>
          <p:cNvSpPr/>
          <p:nvPr/>
        </p:nvSpPr>
        <p:spPr>
          <a:xfrm>
            <a:off x="1975895" y="5302949"/>
            <a:ext cx="5420022" cy="64633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25400">
            <a:solidFill>
              <a:srgbClr val="002060"/>
            </a:solidFill>
          </a:ln>
        </p:spPr>
        <p:txBody>
          <a:bodyPr wrap="square" rtlCol="0">
            <a:spAutoFit/>
          </a:bodyPr>
          <a:lstStyle/>
          <a:p>
            <a:pPr marL="342900" lvl="0" indent="-342900">
              <a:buAutoNum type="arabicPeriod"/>
            </a:pPr>
            <a:r>
              <a:rPr lang="it-IT" b="1" dirty="0" smtClean="0"/>
              <a:t>PRESENTAZIONE DEL PROGETTO DI RICERCA</a:t>
            </a:r>
          </a:p>
          <a:p>
            <a:pPr marL="342900" lvl="0" indent="-342900">
              <a:buAutoNum type="arabicPeriod"/>
            </a:pPr>
            <a:r>
              <a:rPr lang="it-IT" b="1" dirty="0" smtClean="0"/>
              <a:t>SESSIONE DI DOMANDE E RISPOSTE</a:t>
            </a:r>
            <a:endParaRPr lang="it-IT" b="1" dirty="0"/>
          </a:p>
        </p:txBody>
      </p:sp>
      <p:sp>
        <p:nvSpPr>
          <p:cNvPr id="28" name="Rettangolo 27"/>
          <p:cNvSpPr/>
          <p:nvPr/>
        </p:nvSpPr>
        <p:spPr>
          <a:xfrm>
            <a:off x="2724562" y="2708920"/>
            <a:ext cx="3503622" cy="1464432"/>
          </a:xfrm>
          <a:prstGeom prst="rect">
            <a:avLst/>
          </a:prstGeom>
          <a:gradFill>
            <a:gsLst>
              <a:gs pos="0">
                <a:srgbClr val="5E9EFF"/>
              </a:gs>
              <a:gs pos="39999">
                <a:srgbClr val="85C2FF"/>
              </a:gs>
              <a:gs pos="70000">
                <a:srgbClr val="C4D6EB"/>
              </a:gs>
              <a:gs pos="100000">
                <a:srgbClr val="FFEBFA"/>
              </a:gs>
            </a:gsLst>
            <a:lin ang="16200000" scaled="0"/>
          </a:gradFill>
          <a:ln>
            <a:solidFill>
              <a:srgbClr val="002060"/>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it-IT" b="1" dirty="0" smtClean="0"/>
              <a:t>COLLOQUIO PRESSO IL MIUR</a:t>
            </a:r>
          </a:p>
          <a:p>
            <a:pPr algn="ctr"/>
            <a:endParaRPr lang="it-IT" sz="1600" b="1" dirty="0" smtClean="0"/>
          </a:p>
          <a:p>
            <a:pPr algn="ctr"/>
            <a:r>
              <a:rPr lang="it-IT" sz="1600" b="1" dirty="0"/>
              <a:t>INTERVISTA VOLTA ALLA VALUTAZIONE DELL’ATTITUDINE DEL PI A GESTIRE AUTONOMAMENTE IL </a:t>
            </a:r>
            <a:r>
              <a:rPr lang="it-IT" sz="1600" b="1" dirty="0" smtClean="0"/>
              <a:t>PROGETTO</a:t>
            </a:r>
            <a:endParaRPr lang="it-IT" b="1" dirty="0"/>
          </a:p>
        </p:txBody>
      </p:sp>
      <p:sp>
        <p:nvSpPr>
          <p:cNvPr id="11" name="Rettangolo 10"/>
          <p:cNvSpPr/>
          <p:nvPr/>
        </p:nvSpPr>
        <p:spPr>
          <a:xfrm>
            <a:off x="1911776" y="1556792"/>
            <a:ext cx="5216711" cy="892552"/>
          </a:xfrm>
          <a:prstGeom prst="rect">
            <a:avLst/>
          </a:prstGeom>
          <a:noFill/>
          <a:ln w="25400">
            <a:solidFill>
              <a:srgbClr val="002060"/>
            </a:solidFill>
          </a:ln>
        </p:spPr>
        <p:txBody>
          <a:bodyPr wrap="square" rtlCol="0">
            <a:spAutoFit/>
          </a:bodyPr>
          <a:lstStyle/>
          <a:p>
            <a:pPr algn="ctr"/>
            <a:r>
              <a:rPr lang="it-IT" b="1" dirty="0" smtClean="0"/>
              <a:t>PI</a:t>
            </a:r>
          </a:p>
          <a:p>
            <a:pPr algn="ctr"/>
            <a:r>
              <a:rPr lang="it-IT" b="1" dirty="0" smtClean="0"/>
              <a:t>CLASSIFICATI CON A</a:t>
            </a:r>
          </a:p>
          <a:p>
            <a:pPr algn="ctr"/>
            <a:r>
              <a:rPr lang="it-IT" sz="1600" b="1" dirty="0" smtClean="0"/>
              <a:t>(CLASSIFICATI CON B IN CASO DI FONDI RESIDUI)</a:t>
            </a:r>
            <a:endParaRPr lang="it-IT" sz="1600" b="1" dirty="0"/>
          </a:p>
        </p:txBody>
      </p:sp>
      <p:sp>
        <p:nvSpPr>
          <p:cNvPr id="13" name="Rettangolo 12"/>
          <p:cNvSpPr/>
          <p:nvPr/>
        </p:nvSpPr>
        <p:spPr>
          <a:xfrm>
            <a:off x="6804248" y="3286203"/>
            <a:ext cx="1440160" cy="338554"/>
          </a:xfrm>
          <a:prstGeom prst="rect">
            <a:avLst/>
          </a:prstGeom>
          <a:noFill/>
          <a:ln w="25400">
            <a:solidFill>
              <a:srgbClr val="002060"/>
            </a:solidFill>
          </a:ln>
        </p:spPr>
        <p:txBody>
          <a:bodyPr wrap="square" rtlCol="0">
            <a:spAutoFit/>
          </a:bodyPr>
          <a:lstStyle/>
          <a:p>
            <a:pPr algn="ctr"/>
            <a:r>
              <a:rPr lang="it-IT" sz="1600" b="1" dirty="0" smtClean="0"/>
              <a:t>30 MINUTI</a:t>
            </a:r>
            <a:endParaRPr lang="it-IT" sz="1600" b="1" dirty="0"/>
          </a:p>
        </p:txBody>
      </p:sp>
      <p:cxnSp>
        <p:nvCxnSpPr>
          <p:cNvPr id="19" name="Connettore 2 18"/>
          <p:cNvCxnSpPr/>
          <p:nvPr/>
        </p:nvCxnSpPr>
        <p:spPr>
          <a:xfrm>
            <a:off x="4627419" y="4192740"/>
            <a:ext cx="8293" cy="417712"/>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39" name="Connettore 1 38"/>
          <p:cNvCxnSpPr>
            <a:endCxn id="28" idx="3"/>
          </p:cNvCxnSpPr>
          <p:nvPr/>
        </p:nvCxnSpPr>
        <p:spPr>
          <a:xfrm flipH="1" flipV="1">
            <a:off x="6228184" y="3441136"/>
            <a:ext cx="597489" cy="402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43" name="Connettore 2 42"/>
          <p:cNvCxnSpPr>
            <a:stCxn id="21" idx="2"/>
          </p:cNvCxnSpPr>
          <p:nvPr/>
        </p:nvCxnSpPr>
        <p:spPr>
          <a:xfrm>
            <a:off x="4654184" y="4979784"/>
            <a:ext cx="943" cy="332830"/>
          </a:xfrm>
          <a:prstGeom prst="straightConnector1">
            <a:avLst/>
          </a:prstGeom>
          <a:ln w="254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46" name="Segnaposto numero diapositiva 45"/>
          <p:cNvSpPr>
            <a:spLocks noGrp="1"/>
          </p:cNvSpPr>
          <p:nvPr>
            <p:ph type="sldNum" sz="quarter" idx="12"/>
          </p:nvPr>
        </p:nvSpPr>
        <p:spPr/>
        <p:txBody>
          <a:bodyPr/>
          <a:lstStyle/>
          <a:p>
            <a:fld id="{E7A41E1B-4F70-4964-A407-84C68BE8251C}" type="slidenum">
              <a:rPr lang="it-IT" smtClean="0"/>
              <a:pPr/>
              <a:t>25</a:t>
            </a:fld>
            <a:endParaRPr lang="it-IT"/>
          </a:p>
        </p:txBody>
      </p:sp>
      <p:sp>
        <p:nvSpPr>
          <p:cNvPr id="47" name="Segnaposto piè di pagina 46"/>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31163717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50"/>
                                        <p:tgtEl>
                                          <p:spTgt spid="11"/>
                                        </p:tgtEl>
                                      </p:cBhvr>
                                    </p:animEffect>
                                    <p:anim calcmode="lin" valueType="num">
                                      <p:cBhvr>
                                        <p:cTn id="8" dur="750" fill="hold"/>
                                        <p:tgtEl>
                                          <p:spTgt spid="11"/>
                                        </p:tgtEl>
                                        <p:attrNameLst>
                                          <p:attrName>ppt_x</p:attrName>
                                        </p:attrNameLst>
                                      </p:cBhvr>
                                      <p:tavLst>
                                        <p:tav tm="0">
                                          <p:val>
                                            <p:strVal val="#ppt_x"/>
                                          </p:val>
                                        </p:tav>
                                        <p:tav tm="100000">
                                          <p:val>
                                            <p:strVal val="#ppt_x"/>
                                          </p:val>
                                        </p:tav>
                                      </p:tavLst>
                                    </p:anim>
                                    <p:anim calcmode="lin" valueType="num">
                                      <p:cBhvr>
                                        <p:cTn id="9" dur="75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750"/>
                                        <p:tgtEl>
                                          <p:spTgt spid="28"/>
                                        </p:tgtEl>
                                      </p:cBhvr>
                                    </p:animEffect>
                                    <p:anim calcmode="lin" valueType="num">
                                      <p:cBhvr>
                                        <p:cTn id="14" dur="750" fill="hold"/>
                                        <p:tgtEl>
                                          <p:spTgt spid="28"/>
                                        </p:tgtEl>
                                        <p:attrNameLst>
                                          <p:attrName>ppt_x</p:attrName>
                                        </p:attrNameLst>
                                      </p:cBhvr>
                                      <p:tavLst>
                                        <p:tav tm="0">
                                          <p:val>
                                            <p:strVal val="#ppt_x"/>
                                          </p:val>
                                        </p:tav>
                                        <p:tav tm="100000">
                                          <p:val>
                                            <p:strVal val="#ppt_x"/>
                                          </p:val>
                                        </p:tav>
                                      </p:tavLst>
                                    </p:anim>
                                    <p:anim calcmode="lin" valueType="num">
                                      <p:cBhvr>
                                        <p:cTn id="15" dur="750" fill="hold"/>
                                        <p:tgtEl>
                                          <p:spTgt spid="2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750"/>
                                        <p:tgtEl>
                                          <p:spTgt spid="21"/>
                                        </p:tgtEl>
                                      </p:cBhvr>
                                    </p:animEffect>
                                    <p:anim calcmode="lin" valueType="num">
                                      <p:cBhvr>
                                        <p:cTn id="20" dur="750" fill="hold"/>
                                        <p:tgtEl>
                                          <p:spTgt spid="21"/>
                                        </p:tgtEl>
                                        <p:attrNameLst>
                                          <p:attrName>ppt_x</p:attrName>
                                        </p:attrNameLst>
                                      </p:cBhvr>
                                      <p:tavLst>
                                        <p:tav tm="0">
                                          <p:val>
                                            <p:strVal val="#ppt_x"/>
                                          </p:val>
                                        </p:tav>
                                        <p:tav tm="100000">
                                          <p:val>
                                            <p:strVal val="#ppt_x"/>
                                          </p:val>
                                        </p:tav>
                                      </p:tavLst>
                                    </p:anim>
                                    <p:anim calcmode="lin" valueType="num">
                                      <p:cBhvr>
                                        <p:cTn id="21" dur="750" fill="hold"/>
                                        <p:tgtEl>
                                          <p:spTgt spid="21"/>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750"/>
                                        <p:tgtEl>
                                          <p:spTgt spid="13"/>
                                        </p:tgtEl>
                                      </p:cBhvr>
                                    </p:animEffect>
                                    <p:anim calcmode="lin" valueType="num">
                                      <p:cBhvr>
                                        <p:cTn id="26" dur="750" fill="hold"/>
                                        <p:tgtEl>
                                          <p:spTgt spid="13"/>
                                        </p:tgtEl>
                                        <p:attrNameLst>
                                          <p:attrName>ppt_x</p:attrName>
                                        </p:attrNameLst>
                                      </p:cBhvr>
                                      <p:tavLst>
                                        <p:tav tm="0">
                                          <p:val>
                                            <p:strVal val="#ppt_x"/>
                                          </p:val>
                                        </p:tav>
                                        <p:tav tm="100000">
                                          <p:val>
                                            <p:strVal val="#ppt_x"/>
                                          </p:val>
                                        </p:tav>
                                      </p:tavLst>
                                    </p:anim>
                                    <p:anim calcmode="lin" valueType="num">
                                      <p:cBhvr>
                                        <p:cTn id="27" dur="75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42" presetClass="entr" presetSubtype="0"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750"/>
                                        <p:tgtEl>
                                          <p:spTgt spid="39"/>
                                        </p:tgtEl>
                                      </p:cBhvr>
                                    </p:animEffect>
                                    <p:anim calcmode="lin" valueType="num">
                                      <p:cBhvr>
                                        <p:cTn id="32" dur="750" fill="hold"/>
                                        <p:tgtEl>
                                          <p:spTgt spid="39"/>
                                        </p:tgtEl>
                                        <p:attrNameLst>
                                          <p:attrName>ppt_x</p:attrName>
                                        </p:attrNameLst>
                                      </p:cBhvr>
                                      <p:tavLst>
                                        <p:tav tm="0">
                                          <p:val>
                                            <p:strVal val="#ppt_x"/>
                                          </p:val>
                                        </p:tav>
                                        <p:tav tm="100000">
                                          <p:val>
                                            <p:strVal val="#ppt_x"/>
                                          </p:val>
                                        </p:tav>
                                      </p:tavLst>
                                    </p:anim>
                                    <p:anim calcmode="lin" valueType="num">
                                      <p:cBhvr>
                                        <p:cTn id="33" dur="750" fill="hold"/>
                                        <p:tgtEl>
                                          <p:spTgt spid="39"/>
                                        </p:tgtEl>
                                        <p:attrNameLst>
                                          <p:attrName>ppt_y</p:attrName>
                                        </p:attrNameLst>
                                      </p:cBhvr>
                                      <p:tavLst>
                                        <p:tav tm="0">
                                          <p:val>
                                            <p:strVal val="#ppt_y+.1"/>
                                          </p:val>
                                        </p:tav>
                                        <p:tav tm="100000">
                                          <p:val>
                                            <p:strVal val="#ppt_y"/>
                                          </p:val>
                                        </p:tav>
                                      </p:tavLst>
                                    </p:anim>
                                  </p:childTnLst>
                                </p:cTn>
                              </p:par>
                            </p:childTnLst>
                          </p:cTn>
                        </p:par>
                        <p:par>
                          <p:cTn id="34" fill="hold">
                            <p:stCondLst>
                              <p:cond delay="3750"/>
                            </p:stCondLst>
                            <p:childTnLst>
                              <p:par>
                                <p:cTn id="35" presetID="42" presetClass="entr" presetSubtype="0"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750"/>
                                        <p:tgtEl>
                                          <p:spTgt spid="19"/>
                                        </p:tgtEl>
                                      </p:cBhvr>
                                    </p:animEffect>
                                    <p:anim calcmode="lin" valueType="num">
                                      <p:cBhvr>
                                        <p:cTn id="38" dur="750" fill="hold"/>
                                        <p:tgtEl>
                                          <p:spTgt spid="19"/>
                                        </p:tgtEl>
                                        <p:attrNameLst>
                                          <p:attrName>ppt_x</p:attrName>
                                        </p:attrNameLst>
                                      </p:cBhvr>
                                      <p:tavLst>
                                        <p:tav tm="0">
                                          <p:val>
                                            <p:strVal val="#ppt_x"/>
                                          </p:val>
                                        </p:tav>
                                        <p:tav tm="100000">
                                          <p:val>
                                            <p:strVal val="#ppt_x"/>
                                          </p:val>
                                        </p:tav>
                                      </p:tavLst>
                                    </p:anim>
                                    <p:anim calcmode="lin" valueType="num">
                                      <p:cBhvr>
                                        <p:cTn id="39" dur="750" fill="hold"/>
                                        <p:tgtEl>
                                          <p:spTgt spid="19"/>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750"/>
                                        <p:tgtEl>
                                          <p:spTgt spid="43"/>
                                        </p:tgtEl>
                                      </p:cBhvr>
                                    </p:animEffect>
                                    <p:anim calcmode="lin" valueType="num">
                                      <p:cBhvr>
                                        <p:cTn id="44" dur="750" fill="hold"/>
                                        <p:tgtEl>
                                          <p:spTgt spid="43"/>
                                        </p:tgtEl>
                                        <p:attrNameLst>
                                          <p:attrName>ppt_x</p:attrName>
                                        </p:attrNameLst>
                                      </p:cBhvr>
                                      <p:tavLst>
                                        <p:tav tm="0">
                                          <p:val>
                                            <p:strVal val="#ppt_x"/>
                                          </p:val>
                                        </p:tav>
                                        <p:tav tm="100000">
                                          <p:val>
                                            <p:strVal val="#ppt_x"/>
                                          </p:val>
                                        </p:tav>
                                      </p:tavLst>
                                    </p:anim>
                                    <p:anim calcmode="lin" valueType="num">
                                      <p:cBhvr>
                                        <p:cTn id="45" dur="750" fill="hold"/>
                                        <p:tgtEl>
                                          <p:spTgt spid="43"/>
                                        </p:tgtEl>
                                        <p:attrNameLst>
                                          <p:attrName>ppt_y</p:attrName>
                                        </p:attrNameLst>
                                      </p:cBhvr>
                                      <p:tavLst>
                                        <p:tav tm="0">
                                          <p:val>
                                            <p:strVal val="#ppt_y+.1"/>
                                          </p:val>
                                        </p:tav>
                                        <p:tav tm="100000">
                                          <p:val>
                                            <p:strVal val="#ppt_y"/>
                                          </p:val>
                                        </p:tav>
                                      </p:tavLst>
                                    </p:anim>
                                  </p:childTnLst>
                                </p:cTn>
                              </p:par>
                            </p:childTnLst>
                          </p:cTn>
                        </p:par>
                        <p:par>
                          <p:cTn id="46" fill="hold">
                            <p:stCondLst>
                              <p:cond delay="5250"/>
                            </p:stCondLst>
                            <p:childTnLst>
                              <p:par>
                                <p:cTn id="47" presetID="42" presetClass="entr" presetSubtype="0"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750"/>
                                        <p:tgtEl>
                                          <p:spTgt spid="20"/>
                                        </p:tgtEl>
                                      </p:cBhvr>
                                    </p:animEffect>
                                    <p:anim calcmode="lin" valueType="num">
                                      <p:cBhvr>
                                        <p:cTn id="50" dur="750" fill="hold"/>
                                        <p:tgtEl>
                                          <p:spTgt spid="20"/>
                                        </p:tgtEl>
                                        <p:attrNameLst>
                                          <p:attrName>ppt_x</p:attrName>
                                        </p:attrNameLst>
                                      </p:cBhvr>
                                      <p:tavLst>
                                        <p:tav tm="0">
                                          <p:val>
                                            <p:strVal val="#ppt_x"/>
                                          </p:val>
                                        </p:tav>
                                        <p:tav tm="100000">
                                          <p:val>
                                            <p:strVal val="#ppt_x"/>
                                          </p:val>
                                        </p:tav>
                                      </p:tavLst>
                                    </p:anim>
                                    <p:anim calcmode="lin" valueType="num">
                                      <p:cBhvr>
                                        <p:cTn id="51" dur="7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28" grpId="0" animBg="1"/>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1187624" y="836712"/>
            <a:ext cx="6552728" cy="576064"/>
          </a:xfrm>
          <a:prstGeom prst="rect">
            <a:avLst/>
          </a:prstGeom>
          <a:solidFill>
            <a:schemeClr val="tx2">
              <a:lumMod val="20000"/>
              <a:lumOff val="80000"/>
            </a:schemeClr>
          </a:solidFill>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3200" b="1" dirty="0" smtClean="0">
                <a:solidFill>
                  <a:srgbClr val="00091A"/>
                </a:solidFill>
              </a:rPr>
              <a:t>VALUTAZIONE E SELEZIONE DELLE PROPOSTE</a:t>
            </a:r>
            <a:endParaRPr lang="it-IT" sz="3200" b="1" dirty="0">
              <a:solidFill>
                <a:srgbClr val="00091A"/>
              </a:solidFill>
            </a:endParaRPr>
          </a:p>
        </p:txBody>
      </p:sp>
      <p:pic>
        <p:nvPicPr>
          <p:cNvPr id="5" name="Picture 2" descr="2012-fine-mondo-"/>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6033"/>
          <a:stretch/>
        </p:blipFill>
        <p:spPr bwMode="auto">
          <a:xfrm>
            <a:off x="107504" y="116633"/>
            <a:ext cx="1257300" cy="576063"/>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olo 1"/>
          <p:cNvSpPr txBox="1">
            <a:spLocks/>
          </p:cNvSpPr>
          <p:nvPr/>
        </p:nvSpPr>
        <p:spPr>
          <a:xfrm>
            <a:off x="35496" y="116632"/>
            <a:ext cx="1440160" cy="360039"/>
          </a:xfrm>
          <a:prstGeom prst="rect">
            <a:avLst/>
          </a:prstGeom>
          <a:noFill/>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t-IT" sz="1800" b="1" dirty="0" smtClean="0">
                <a:solidFill>
                  <a:srgbClr val="00091A"/>
                </a:solidFill>
              </a:rPr>
              <a:t>SIR 2014</a:t>
            </a:r>
            <a:endParaRPr lang="it-IT" sz="1800" b="1" dirty="0">
              <a:solidFill>
                <a:srgbClr val="00091A"/>
              </a:solidFill>
            </a:endParaRPr>
          </a:p>
        </p:txBody>
      </p:sp>
      <p:sp>
        <p:nvSpPr>
          <p:cNvPr id="28" name="Rettangolo 27"/>
          <p:cNvSpPr/>
          <p:nvPr/>
        </p:nvSpPr>
        <p:spPr>
          <a:xfrm>
            <a:off x="1187624" y="3068960"/>
            <a:ext cx="6552728" cy="2232248"/>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r>
              <a:rPr lang="it-IT" sz="1600" b="1" dirty="0" smtClean="0"/>
              <a:t>EVENTUALE RICHIESTA DI RIESAME DEI GIUDIZI PUÒ ESSERE AVANZATA DAL PI SOLO ED ESCLUSIVAMENTE NEL CASO IN CUI VI SIA UNA CHIARA EVIDENZA DI MACROSCOPICI ERRORI (AD ESEMPIO,  ERRATI RIFERIMENTI AL CONTENUTO DEL PROGETTO O EVIDENTE INCOERENZA INTERNA DEL GIUDIZIO STESSO). </a:t>
            </a:r>
          </a:p>
          <a:p>
            <a:pPr algn="just"/>
            <a:endParaRPr lang="it-IT" sz="1600" b="1" dirty="0"/>
          </a:p>
          <a:p>
            <a:pPr algn="just"/>
            <a:r>
              <a:rPr lang="it-IT" sz="1600" b="1" dirty="0" smtClean="0"/>
              <a:t>IN TUTTI GLI ALTRI CASI, IL PI PUÒ FAR VALERE GLI STRUMENTI DI TUTELA GIUDIZIARIA PREVISTI DALL’ORDINAMENTO</a:t>
            </a:r>
            <a:endParaRPr lang="it-IT" sz="1600" b="1" dirty="0"/>
          </a:p>
        </p:txBody>
      </p:sp>
      <p:sp>
        <p:nvSpPr>
          <p:cNvPr id="11" name="Rettangolo 10"/>
          <p:cNvSpPr/>
          <p:nvPr/>
        </p:nvSpPr>
        <p:spPr>
          <a:xfrm>
            <a:off x="1911776" y="2123564"/>
            <a:ext cx="5216711" cy="369332"/>
          </a:xfrm>
          <a:prstGeom prst="rect">
            <a:avLst/>
          </a:prstGeom>
          <a:noFill/>
          <a:ln w="25400">
            <a:solidFill>
              <a:srgbClr val="002060"/>
            </a:solidFill>
          </a:ln>
        </p:spPr>
        <p:txBody>
          <a:bodyPr wrap="square" rtlCol="0">
            <a:spAutoFit/>
          </a:bodyPr>
          <a:lstStyle/>
          <a:p>
            <a:pPr algn="ctr"/>
            <a:r>
              <a:rPr lang="it-IT" b="1" dirty="0" smtClean="0"/>
              <a:t>RICHIESTA DI RIESAME</a:t>
            </a:r>
            <a:endParaRPr lang="it-IT" sz="1600" b="1" dirty="0"/>
          </a:p>
        </p:txBody>
      </p:sp>
      <p:sp>
        <p:nvSpPr>
          <p:cNvPr id="2" name="Segnaposto numero diapositiva 1"/>
          <p:cNvSpPr>
            <a:spLocks noGrp="1"/>
          </p:cNvSpPr>
          <p:nvPr>
            <p:ph type="sldNum" sz="quarter" idx="12"/>
          </p:nvPr>
        </p:nvSpPr>
        <p:spPr/>
        <p:txBody>
          <a:bodyPr/>
          <a:lstStyle/>
          <a:p>
            <a:fld id="{E7A41E1B-4F70-4964-A407-84C68BE8251C}" type="slidenum">
              <a:rPr lang="it-IT" smtClean="0"/>
              <a:pPr/>
              <a:t>26</a:t>
            </a:fld>
            <a:endParaRPr lang="it-IT"/>
          </a:p>
        </p:txBody>
      </p:sp>
      <p:sp>
        <p:nvSpPr>
          <p:cNvPr id="3" name="Segnaposto piè di pagina 2"/>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31304499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anim calcmode="lin" valueType="num">
                                      <p:cBhvr>
                                        <p:cTn id="8" dur="750" fill="hold"/>
                                        <p:tgtEl>
                                          <p:spTgt spid="28"/>
                                        </p:tgtEl>
                                        <p:attrNameLst>
                                          <p:attrName>ppt_x</p:attrName>
                                        </p:attrNameLst>
                                      </p:cBhvr>
                                      <p:tavLst>
                                        <p:tav tm="0">
                                          <p:val>
                                            <p:strVal val="#ppt_x"/>
                                          </p:val>
                                        </p:tav>
                                        <p:tav tm="100000">
                                          <p:val>
                                            <p:strVal val="#ppt_x"/>
                                          </p:val>
                                        </p:tav>
                                      </p:tavLst>
                                    </p:anim>
                                    <p:anim calcmode="lin" valueType="num">
                                      <p:cBhvr>
                                        <p:cTn id="9" dur="75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endParaRPr lang="it-IT" dirty="0"/>
          </a:p>
        </p:txBody>
      </p:sp>
      <p:pic>
        <p:nvPicPr>
          <p:cNvPr id="2051" name="Picture 3" descr="C:\Users\spinacie\AppData\Local\Microsoft\Windows\Temporary Internet Files\Content.Outlook\BP37TIGL\logo_SIR_v2.PNG"/>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16262" b="16362"/>
          <a:stretch/>
        </p:blipFill>
        <p:spPr bwMode="auto">
          <a:xfrm>
            <a:off x="611560" y="116632"/>
            <a:ext cx="7902079" cy="4012729"/>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ttangolo 7"/>
          <p:cNvSpPr/>
          <p:nvPr/>
        </p:nvSpPr>
        <p:spPr>
          <a:xfrm>
            <a:off x="1331640" y="3717032"/>
            <a:ext cx="6552728" cy="2520280"/>
          </a:xfrm>
          <a:prstGeom prst="rect">
            <a:avLst/>
          </a:prstGeom>
          <a:ln>
            <a:solidFill>
              <a:srgbClr val="002060"/>
            </a:solidFill>
          </a:ln>
        </p:spPr>
        <p:style>
          <a:lnRef idx="1">
            <a:schemeClr val="accent5"/>
          </a:lnRef>
          <a:fillRef idx="2">
            <a:schemeClr val="accent5"/>
          </a:fillRef>
          <a:effectRef idx="1">
            <a:schemeClr val="accent5"/>
          </a:effectRef>
          <a:fontRef idx="minor">
            <a:schemeClr val="dk1"/>
          </a:fontRef>
        </p:style>
        <p:txBody>
          <a:bodyPr rtlCol="0" anchor="ctr"/>
          <a:lstStyle/>
          <a:p>
            <a:pPr algn="just"/>
            <a:r>
              <a:rPr lang="it-IT" sz="1400" b="1" dirty="0" smtClean="0"/>
              <a:t>LE COMUNICAZIONI UFFICIALI – I FEEDBACK AL PI E ALL’HOST INSTITUTION</a:t>
            </a:r>
          </a:p>
          <a:p>
            <a:pPr algn="just"/>
            <a:endParaRPr lang="it-IT" sz="1400" b="1" dirty="0"/>
          </a:p>
          <a:p>
            <a:pPr algn="just"/>
            <a:r>
              <a:rPr lang="it-IT" sz="1400" b="1" dirty="0" smtClean="0">
                <a:hlinkClick r:id="rId3"/>
              </a:rPr>
              <a:t>HTTP://SIR.MIUR.IT</a:t>
            </a:r>
            <a:endParaRPr lang="it-IT" sz="1400" b="1" dirty="0" smtClean="0"/>
          </a:p>
          <a:p>
            <a:pPr algn="just"/>
            <a:endParaRPr lang="it-IT" sz="1400" b="1" dirty="0"/>
          </a:p>
          <a:p>
            <a:pPr algn="just"/>
            <a:r>
              <a:rPr lang="it-IT" sz="1400" b="1" dirty="0" smtClean="0"/>
              <a:t>EVENTUALI MAIL DI RICHIESTA CHIARIMENTI</a:t>
            </a:r>
          </a:p>
          <a:p>
            <a:pPr algn="just"/>
            <a:endParaRPr lang="it-IT" sz="1400" b="1" dirty="0" smtClean="0"/>
          </a:p>
          <a:p>
            <a:pPr algn="just"/>
            <a:r>
              <a:rPr lang="it-IT" sz="1400" b="1" dirty="0" smtClean="0">
                <a:hlinkClick r:id="rId4"/>
              </a:rPr>
              <a:t>SIR@MIUR.IT</a:t>
            </a:r>
            <a:endParaRPr lang="it-IT" sz="1400" b="1" dirty="0" smtClean="0"/>
          </a:p>
          <a:p>
            <a:pPr algn="just"/>
            <a:endParaRPr lang="it-IT" sz="1400" b="1" dirty="0"/>
          </a:p>
          <a:p>
            <a:pPr algn="just"/>
            <a:r>
              <a:rPr lang="it-IT" sz="1400" b="1" dirty="0" smtClean="0"/>
              <a:t>PROBLEMI TECNICI</a:t>
            </a:r>
          </a:p>
          <a:p>
            <a:pPr algn="just"/>
            <a:endParaRPr lang="it-IT" sz="1400" b="1" dirty="0"/>
          </a:p>
          <a:p>
            <a:pPr algn="just"/>
            <a:r>
              <a:rPr lang="it-IT" sz="1400" b="1" dirty="0" smtClean="0">
                <a:hlinkClick r:id="rId5"/>
              </a:rPr>
              <a:t>SIR@CINECA.IT</a:t>
            </a:r>
            <a:endParaRPr lang="it-IT" sz="1600" b="1" dirty="0"/>
          </a:p>
        </p:txBody>
      </p:sp>
      <p:sp>
        <p:nvSpPr>
          <p:cNvPr id="7" name="Segnaposto numero diapositiva 6"/>
          <p:cNvSpPr>
            <a:spLocks noGrp="1"/>
          </p:cNvSpPr>
          <p:nvPr>
            <p:ph type="sldNum" sz="quarter" idx="12"/>
          </p:nvPr>
        </p:nvSpPr>
        <p:spPr/>
        <p:txBody>
          <a:bodyPr/>
          <a:lstStyle/>
          <a:p>
            <a:fld id="{E7A41E1B-4F70-4964-A407-84C68BE8251C}" type="slidenum">
              <a:rPr lang="it-IT" smtClean="0"/>
              <a:pPr/>
              <a:t>27</a:t>
            </a:fld>
            <a:endParaRPr lang="it-IT"/>
          </a:p>
        </p:txBody>
      </p:sp>
      <p:sp>
        <p:nvSpPr>
          <p:cNvPr id="9" name="Segnaposto piè di pagina 8"/>
          <p:cNvSpPr>
            <a:spLocks noGrp="1"/>
          </p:cNvSpPr>
          <p:nvPr>
            <p:ph type="ftr" sz="quarter" idx="11"/>
          </p:nvPr>
        </p:nvSpPr>
        <p:spPr/>
        <p:txBody>
          <a:bodyPr/>
          <a:lstStyle/>
          <a:p>
            <a:endParaRPr lang="it-IT"/>
          </a:p>
        </p:txBody>
      </p:sp>
    </p:spTree>
    <p:extLst>
      <p:ext uri="{BB962C8B-B14F-4D97-AF65-F5344CB8AC3E}">
        <p14:creationId xmlns:p14="http://schemas.microsoft.com/office/powerpoint/2010/main" xmlns="" val="4609088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p:cTn id="7" dur="750" fill="hold"/>
                                        <p:tgtEl>
                                          <p:spTgt spid="2051"/>
                                        </p:tgtEl>
                                        <p:attrNameLst>
                                          <p:attrName>ppt_w</p:attrName>
                                        </p:attrNameLst>
                                      </p:cBhvr>
                                      <p:tavLst>
                                        <p:tav tm="0">
                                          <p:val>
                                            <p:fltVal val="0"/>
                                          </p:val>
                                        </p:tav>
                                        <p:tav tm="100000">
                                          <p:val>
                                            <p:strVal val="#ppt_w"/>
                                          </p:val>
                                        </p:tav>
                                      </p:tavLst>
                                    </p:anim>
                                    <p:anim calcmode="lin" valueType="num">
                                      <p:cBhvr>
                                        <p:cTn id="8" dur="750" fill="hold"/>
                                        <p:tgtEl>
                                          <p:spTgt spid="2051"/>
                                        </p:tgtEl>
                                        <p:attrNameLst>
                                          <p:attrName>ppt_h</p:attrName>
                                        </p:attrNameLst>
                                      </p:cBhvr>
                                      <p:tavLst>
                                        <p:tav tm="0">
                                          <p:val>
                                            <p:fltVal val="0"/>
                                          </p:val>
                                        </p:tav>
                                        <p:tav tm="100000">
                                          <p:val>
                                            <p:strVal val="#ppt_h"/>
                                          </p:val>
                                        </p:tav>
                                      </p:tavLst>
                                    </p:anim>
                                    <p:anim calcmode="lin" valueType="num">
                                      <p:cBhvr>
                                        <p:cTn id="9" dur="750" fill="hold"/>
                                        <p:tgtEl>
                                          <p:spTgt spid="2051"/>
                                        </p:tgtEl>
                                        <p:attrNameLst>
                                          <p:attrName>style.rotation</p:attrName>
                                        </p:attrNameLst>
                                      </p:cBhvr>
                                      <p:tavLst>
                                        <p:tav tm="0">
                                          <p:val>
                                            <p:fltVal val="90"/>
                                          </p:val>
                                        </p:tav>
                                        <p:tav tm="100000">
                                          <p:val>
                                            <p:fltVal val="0"/>
                                          </p:val>
                                        </p:tav>
                                      </p:tavLst>
                                    </p:anim>
                                    <p:animEffect transition="in" filter="fade">
                                      <p:cBhvr>
                                        <p:cTn id="10" dur="75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696</TotalTime>
  <Words>2070</Words>
  <Application>Microsoft Office PowerPoint</Application>
  <PresentationFormat>Presentazione su schermo (4:3)</PresentationFormat>
  <Paragraphs>314</Paragraphs>
  <Slides>27</Slides>
  <Notes>2</Notes>
  <HiddenSlides>0</HiddenSlides>
  <MMClips>0</MMClips>
  <ScaleCrop>false</ScaleCrop>
  <HeadingPairs>
    <vt:vector size="4" baseType="variant">
      <vt:variant>
        <vt:lpstr>Tema</vt:lpstr>
      </vt:variant>
      <vt:variant>
        <vt:i4>1</vt:i4>
      </vt:variant>
      <vt:variant>
        <vt:lpstr>Titoli diapositive</vt:lpstr>
      </vt:variant>
      <vt:variant>
        <vt:i4>27</vt:i4>
      </vt:variant>
    </vt:vector>
  </HeadingPairs>
  <TitlesOfParts>
    <vt:vector size="28" baseType="lpstr">
      <vt:lpstr>Tema di Office</vt:lpstr>
      <vt:lpstr>Diapositiva 1</vt:lpstr>
      <vt:lpstr>OBIETTIVI</vt:lpstr>
      <vt:lpstr>Diapositiva 3</vt:lpstr>
      <vt:lpstr>Diapositiva 4</vt:lpstr>
      <vt:lpstr>Diapositiva 5</vt:lpstr>
      <vt:lpstr>Diapositiva 6</vt:lpstr>
      <vt:lpstr>FINANZIAMENTO TOTALE</vt:lpstr>
      <vt:lpstr>OGNI DOMANDA, REDATTA IN LINGUA INGLESE, PREVEDE TRE COMPONENTI DISTINTE:   PARTE A:  IL FORM AMMINISTRATIVO  PARTE B:  LA PROPOSTA DI RICERCA PARTE C:  LA DOCUMENTAZIONE DI SUPPORTO</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Spinaci Eugenia</dc:creator>
  <cp:lastModifiedBy>Stefano Tarsi</cp:lastModifiedBy>
  <cp:revision>70</cp:revision>
  <cp:lastPrinted>2014-02-10T10:47:53Z</cp:lastPrinted>
  <dcterms:created xsi:type="dcterms:W3CDTF">2014-01-27T09:14:11Z</dcterms:created>
  <dcterms:modified xsi:type="dcterms:W3CDTF">2014-02-20T10:47:04Z</dcterms:modified>
</cp:coreProperties>
</file>